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74" r:id="rId2"/>
    <p:sldId id="459" r:id="rId3"/>
    <p:sldId id="449" r:id="rId4"/>
    <p:sldId id="450" r:id="rId5"/>
    <p:sldId id="451" r:id="rId6"/>
    <p:sldId id="452" r:id="rId7"/>
    <p:sldId id="457" r:id="rId8"/>
    <p:sldId id="453" r:id="rId9"/>
    <p:sldId id="454" r:id="rId10"/>
    <p:sldId id="458" r:id="rId11"/>
    <p:sldId id="455" r:id="rId12"/>
    <p:sldId id="456" r:id="rId13"/>
    <p:sldId id="460" r:id="rId14"/>
    <p:sldId id="461" r:id="rId15"/>
    <p:sldId id="462" r:id="rId16"/>
    <p:sldId id="463" r:id="rId17"/>
    <p:sldId id="464" r:id="rId18"/>
    <p:sldId id="465" r:id="rId19"/>
    <p:sldId id="466" r:id="rId20"/>
    <p:sldId id="467" r:id="rId21"/>
    <p:sldId id="468" r:id="rId22"/>
    <p:sldId id="469" r:id="rId23"/>
    <p:sldId id="470" r:id="rId24"/>
    <p:sldId id="471" r:id="rId25"/>
    <p:sldId id="472" r:id="rId26"/>
    <p:sldId id="473" r:id="rId27"/>
    <p:sldId id="474" r:id="rId28"/>
    <p:sldId id="475" r:id="rId29"/>
    <p:sldId id="476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5FA26"/>
    <a:srgbClr val="F2CEE3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9770" autoAdjust="0"/>
    <p:restoredTop sz="94539" autoAdjust="0"/>
  </p:normalViewPr>
  <p:slideViewPr>
    <p:cSldViewPr>
      <p:cViewPr varScale="1">
        <p:scale>
          <a:sx n="89" d="100"/>
          <a:sy n="89" d="100"/>
        </p:scale>
        <p:origin x="-1284" y="-9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23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8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0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18780" y="1412776"/>
            <a:ext cx="84296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anose="020F0502020204030204" pitchFamily="34" charset="0"/>
              </a:rPr>
              <a:t>第</a:t>
            </a:r>
            <a:r>
              <a:rPr lang="en-US" altLang="zh-CN" sz="6000" dirty="0" smtClean="0">
                <a:latin typeface="Calibri" panose="020F0502020204030204" pitchFamily="34" charset="0"/>
              </a:rPr>
              <a:t>1</a:t>
            </a:r>
            <a:r>
              <a:rPr lang="zh-CN" altLang="en-US" sz="6000" dirty="0" smtClean="0">
                <a:latin typeface="Calibri" panose="020F0502020204030204" pitchFamily="34" charset="0"/>
              </a:rPr>
              <a:t>单元    四则运算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82497" y="2711018"/>
            <a:ext cx="6449201" cy="1754326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5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5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乘、除法</a:t>
            </a:r>
            <a:r>
              <a:rPr lang="zh-CN" altLang="en-US" sz="5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的意义</a:t>
            </a:r>
            <a:r>
              <a:rPr lang="zh-CN" altLang="en-US" sz="5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endParaRPr lang="en-US" altLang="zh-CN" sz="5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5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</a:t>
            </a:r>
            <a:r>
              <a:rPr lang="zh-CN" altLang="en-US" sz="5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部分间的关系</a:t>
            </a:r>
            <a:endParaRPr lang="zh-CN" altLang="en-US" sz="5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907705" y="1268760"/>
            <a:ext cx="4536504" cy="1512168"/>
          </a:xfrm>
          <a:prstGeom prst="rect">
            <a:avLst/>
          </a:prstGeom>
          <a:solidFill>
            <a:srgbClr val="FFFF00"/>
          </a:solidFill>
          <a:ln w="57150">
            <a:solidFill>
              <a:srgbClr val="000000"/>
            </a:solidFill>
            <a:prstDash val="dash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197" name="Text Box 5" descr="羊皮纸"/>
          <p:cNvSpPr txBox="1">
            <a:spLocks noChangeArrowheads="1"/>
          </p:cNvSpPr>
          <p:nvPr/>
        </p:nvSpPr>
        <p:spPr bwMode="auto">
          <a:xfrm>
            <a:off x="1835696" y="548680"/>
            <a:ext cx="57610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/>
              <a:t>除法各部分之间的关系</a:t>
            </a:r>
          </a:p>
        </p:txBody>
      </p:sp>
      <p:sp>
        <p:nvSpPr>
          <p:cNvPr id="5" name="矩形 4"/>
          <p:cNvSpPr/>
          <p:nvPr/>
        </p:nvSpPr>
        <p:spPr>
          <a:xfrm>
            <a:off x="2078333" y="1268760"/>
            <a:ext cx="42370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商＝ 被除数 </a:t>
            </a:r>
            <a:r>
              <a:rPr kumimoji="1"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÷ </a:t>
            </a:r>
            <a:r>
              <a:rPr kumimoji="1"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除数</a:t>
            </a:r>
          </a:p>
        </p:txBody>
      </p:sp>
      <p:sp>
        <p:nvSpPr>
          <p:cNvPr id="6" name="矩形 5"/>
          <p:cNvSpPr/>
          <p:nvPr/>
        </p:nvSpPr>
        <p:spPr>
          <a:xfrm>
            <a:off x="2078333" y="1700808"/>
            <a:ext cx="42370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除数＝ 被除数 </a:t>
            </a:r>
            <a:r>
              <a:rPr kumimoji="1"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÷ </a:t>
            </a:r>
            <a:r>
              <a:rPr kumimoji="1"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商</a:t>
            </a:r>
          </a:p>
        </p:txBody>
      </p:sp>
      <p:sp>
        <p:nvSpPr>
          <p:cNvPr id="7" name="矩形 6"/>
          <p:cNvSpPr/>
          <p:nvPr/>
        </p:nvSpPr>
        <p:spPr>
          <a:xfrm>
            <a:off x="2011256" y="2134597"/>
            <a:ext cx="41216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被除数＝商 </a:t>
            </a:r>
            <a:r>
              <a:rPr kumimoji="1"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× </a:t>
            </a:r>
            <a:r>
              <a:rPr kumimoji="1"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除数</a:t>
            </a:r>
          </a:p>
        </p:txBody>
      </p:sp>
      <p:sp>
        <p:nvSpPr>
          <p:cNvPr id="11" name="Text Box 5" descr="羊皮纸"/>
          <p:cNvSpPr txBox="1">
            <a:spLocks noChangeArrowheads="1"/>
          </p:cNvSpPr>
          <p:nvPr/>
        </p:nvSpPr>
        <p:spPr bwMode="auto">
          <a:xfrm>
            <a:off x="251520" y="2852936"/>
            <a:ext cx="83529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/>
              <a:t>想一想：在有余数的除法里，被除数与商、除数和余数之间有什么关系？</a:t>
            </a:r>
            <a:endParaRPr lang="zh-CN" altLang="en-US" sz="3200" b="1" dirty="0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332038" y="3923774"/>
            <a:ext cx="6264696" cy="2241530"/>
          </a:xfrm>
          <a:prstGeom prst="rect">
            <a:avLst/>
          </a:prstGeom>
          <a:solidFill>
            <a:srgbClr val="FFFF00"/>
          </a:solidFill>
          <a:ln w="57150">
            <a:solidFill>
              <a:srgbClr val="000000"/>
            </a:solidFill>
            <a:prstDash val="dash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31640" y="4437112"/>
            <a:ext cx="6382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3600" dirty="0" smtClean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商＝（</a:t>
            </a:r>
            <a:r>
              <a:rPr kumimoji="1"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被除数</a:t>
            </a:r>
            <a:r>
              <a:rPr kumimoji="1"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-</a:t>
            </a:r>
            <a:r>
              <a:rPr kumimoji="1" lang="zh-CN" altLang="en-US" sz="3600" dirty="0" smtClean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余数</a:t>
            </a:r>
            <a:r>
              <a:rPr kumimoji="1"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）</a:t>
            </a:r>
            <a:r>
              <a:rPr kumimoji="1" lang="en-US" altLang="zh-CN" sz="3600" dirty="0" smtClean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÷ </a:t>
            </a:r>
            <a:r>
              <a:rPr kumimoji="1"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商</a:t>
            </a:r>
          </a:p>
        </p:txBody>
      </p:sp>
      <p:sp>
        <p:nvSpPr>
          <p:cNvPr id="20" name="矩形 19"/>
          <p:cNvSpPr/>
          <p:nvPr/>
        </p:nvSpPr>
        <p:spPr>
          <a:xfrm>
            <a:off x="1363182" y="4942909"/>
            <a:ext cx="6449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3600" dirty="0" smtClean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除数＝（被除数</a:t>
            </a:r>
            <a:r>
              <a:rPr kumimoji="1"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-</a:t>
            </a:r>
            <a:r>
              <a:rPr kumimoji="1" lang="zh-CN" altLang="en-US" sz="3600" dirty="0" smtClean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余数）</a:t>
            </a:r>
            <a:r>
              <a:rPr kumimoji="1" lang="en-US" altLang="zh-CN" sz="3600" dirty="0" smtClean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÷</a:t>
            </a:r>
            <a:r>
              <a:rPr kumimoji="1" lang="zh-CN" altLang="en-US" sz="3600" dirty="0" smtClean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商</a:t>
            </a:r>
            <a:endParaRPr kumimoji="1" lang="zh-CN" altLang="en-US" sz="3600" dirty="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54394" y="5446965"/>
            <a:ext cx="5456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被除数＝商 </a:t>
            </a:r>
            <a:r>
              <a:rPr kumimoji="1"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× </a:t>
            </a:r>
            <a:r>
              <a:rPr kumimoji="1" lang="zh-CN" altLang="en-US" sz="3600" dirty="0" smtClean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除数</a:t>
            </a:r>
            <a:r>
              <a:rPr kumimoji="1" lang="en-US" altLang="zh-CN" sz="3600" dirty="0" smtClean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+</a:t>
            </a:r>
            <a:r>
              <a:rPr kumimoji="1" lang="zh-CN" altLang="en-US" sz="3600" dirty="0" smtClean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余数</a:t>
            </a:r>
            <a:endParaRPr kumimoji="1" lang="zh-CN" altLang="en-US" sz="3600" dirty="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31640" y="3894440"/>
            <a:ext cx="5981594" cy="756955"/>
            <a:chOff x="1331640" y="3750424"/>
            <a:chExt cx="5981594" cy="756955"/>
          </a:xfrm>
        </p:grpSpPr>
        <p:sp>
          <p:nvSpPr>
            <p:cNvPr id="18" name="矩形 17"/>
            <p:cNvSpPr/>
            <p:nvPr/>
          </p:nvSpPr>
          <p:spPr>
            <a:xfrm>
              <a:off x="1331640" y="3861048"/>
              <a:ext cx="59815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/>
              <a:r>
                <a:rPr kumimoji="1" lang="zh-CN" altLang="en-US" sz="3600" dirty="0" smtClean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被除数 </a:t>
              </a:r>
              <a:r>
                <a:rPr kumimoji="1" lang="en-US" altLang="zh-CN" sz="3600" dirty="0" smtClean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÷ </a:t>
              </a:r>
              <a:r>
                <a:rPr kumimoji="1" lang="zh-CN" altLang="en-US" sz="3600" dirty="0" smtClean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除数＝商        余数</a:t>
              </a:r>
              <a:endParaRPr kumimoji="1" lang="zh-CN" altLang="en-US" sz="36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220072" y="3750424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kumimoji="1" lang="en-US" altLang="zh-CN" sz="360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……</a:t>
              </a:r>
              <a:endParaRPr lang="zh-CN" altLang="en-US" sz="3600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 autoUpdateAnimBg="0"/>
      <p:bldP spid="8197" grpId="0" autoUpdateAnimBg="0"/>
      <p:bldP spid="5" grpId="0"/>
      <p:bldP spid="6" grpId="0"/>
      <p:bldP spid="7" grpId="0"/>
      <p:bldP spid="11" grpId="0" autoUpdateAnimBg="0"/>
      <p:bldP spid="17" grpId="0" animBg="1" autoUpdateAnimBg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547665" y="735274"/>
            <a:ext cx="504056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你知道有关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的哪些运算？具体描述一下这些运算。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043608" y="1928802"/>
            <a:ext cx="46805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一个数加上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0,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还</a:t>
            </a:r>
            <a:r>
              <a:rPr lang="zh-CN" altLang="en-US" sz="3200" b="1" dirty="0">
                <a:solidFill>
                  <a:srgbClr val="FF0000"/>
                </a:solidFill>
              </a:rPr>
              <a:t>得原数。</a:t>
            </a: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1029390" y="3193240"/>
            <a:ext cx="51987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被减数等于减数，差是</a:t>
            </a:r>
            <a:r>
              <a:rPr lang="en-US" altLang="zh-CN" sz="3200" b="1" dirty="0">
                <a:solidFill>
                  <a:srgbClr val="FF0000"/>
                </a:solidFill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</a:rPr>
              <a:t>。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1048093" y="4490427"/>
            <a:ext cx="54304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</a:rPr>
              <a:t>除以一个非</a:t>
            </a:r>
            <a:r>
              <a:rPr lang="en-US" altLang="zh-CN" sz="3200" b="1" dirty="0">
                <a:solidFill>
                  <a:srgbClr val="FF0000"/>
                </a:solidFill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</a:rPr>
              <a:t>的数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，都得</a:t>
            </a:r>
            <a:r>
              <a:rPr lang="en-US" altLang="zh-CN" sz="3200" b="1" dirty="0">
                <a:solidFill>
                  <a:srgbClr val="FF0000"/>
                </a:solidFill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</a:rPr>
              <a:t>。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1034022" y="3842355"/>
            <a:ext cx="56982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一个数和</a:t>
            </a:r>
            <a:r>
              <a:rPr lang="en-US" altLang="zh-CN" sz="3200" b="1" dirty="0">
                <a:solidFill>
                  <a:srgbClr val="FF0000"/>
                </a:solidFill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</a:rPr>
              <a:t>相乘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3200" dirty="0" smtClean="0">
                <a:solidFill>
                  <a:srgbClr val="FF0000"/>
                </a:solidFill>
              </a:rPr>
              <a:t>仍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得</a:t>
            </a:r>
            <a:r>
              <a:rPr lang="en-US" altLang="zh-CN" sz="3200" b="1" dirty="0">
                <a:solidFill>
                  <a:srgbClr val="FF0000"/>
                </a:solidFill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194770" y="769721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043608" y="2582880"/>
            <a:ext cx="46805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一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个数减去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0,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还</a:t>
            </a:r>
            <a:r>
              <a:rPr lang="zh-CN" altLang="en-US" sz="3200" b="1" dirty="0">
                <a:solidFill>
                  <a:srgbClr val="FF0000"/>
                </a:solidFill>
              </a:rPr>
              <a:t>得原数。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907704" y="5264008"/>
            <a:ext cx="4204974" cy="6998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不能作除数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3" grpId="0"/>
      <p:bldP spid="9222" grpId="0"/>
      <p:bldP spid="9223" grpId="0"/>
      <p:bldP spid="9224" grpId="0"/>
      <p:bldP spid="15" grpId="0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958325" y="713784"/>
            <a:ext cx="5328592" cy="698992"/>
          </a:xfrm>
        </p:spPr>
        <p:txBody>
          <a:bodyPr/>
          <a:lstStyle/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</a:rPr>
              <a:t>0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为什么不能作除数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54161" y="1412776"/>
            <a:ext cx="5328592" cy="12954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</a:pPr>
            <a:r>
              <a:rPr lang="en-US" altLang="zh-CN" sz="3600" b="1" dirty="0" smtClean="0">
                <a:solidFill>
                  <a:srgbClr val="FF0000"/>
                </a:solidFill>
              </a:rPr>
              <a:t>5÷0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成立吗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? 0÷0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呢？</a:t>
            </a:r>
            <a:endParaRPr lang="en-US" altLang="zh-CN" sz="3600" b="1" dirty="0" smtClean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80027" y="2095982"/>
            <a:ext cx="2956259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</a:rPr>
              <a:t> 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rPr>
              <a:t>0不能作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除数。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1472839" y="2842595"/>
            <a:ext cx="2658100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</a:rPr>
              <a:t>5÷0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rPr>
              <a:t>不成立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1480027" y="3427370"/>
            <a:ext cx="6116309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rPr>
              <a:t>因为找不到一个数同0相乘等于5。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1472839" y="4220769"/>
            <a:ext cx="2658100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rPr>
              <a:t>0÷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0不成立。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1475656" y="4797152"/>
            <a:ext cx="6120680" cy="1077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</a:rPr>
              <a:t>0÷0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</a:rPr>
              <a:t>不可能得到一个确定的商,因为任何数同0相乘都得0。</a:t>
            </a:r>
          </a:p>
        </p:txBody>
      </p:sp>
      <p:pic>
        <p:nvPicPr>
          <p:cNvPr id="13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  <p:bldP spid="3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64348" y="821680"/>
            <a:ext cx="67794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学以致用</a:t>
            </a:r>
            <a:r>
              <a:rPr lang="en-US" altLang="zh-CN" sz="3200" dirty="0">
                <a:latin typeface="+mj-ea"/>
                <a:ea typeface="+mj-ea"/>
              </a:rPr>
              <a:t>:</a:t>
            </a:r>
            <a:r>
              <a:rPr lang="zh-CN" altLang="en-US" sz="3200" dirty="0">
                <a:latin typeface="+mj-ea"/>
                <a:ea typeface="+mj-ea"/>
              </a:rPr>
              <a:t>教材第</a:t>
            </a:r>
            <a:r>
              <a:rPr lang="en-US" altLang="zh-CN" sz="3200" dirty="0">
                <a:latin typeface="+mj-ea"/>
                <a:ea typeface="+mj-ea"/>
              </a:rPr>
              <a:t>6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  <a:endParaRPr lang="zh-CN" altLang="zh-CN" sz="3200" dirty="0">
              <a:latin typeface="+mj-ea"/>
              <a:ea typeface="+mj-ea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249842" y="1587693"/>
            <a:ext cx="91085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+mj-ea"/>
                <a:ea typeface="+mj-ea"/>
              </a:rPr>
              <a:t>根据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36×14=504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，直接写出下面两道题的得数。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2736503"/>
            <a:ext cx="2448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504÷14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=</a:t>
            </a:r>
            <a:endParaRPr lang="zh-CN" altLang="en-US" sz="4000" dirty="0"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915816" y="3429000"/>
            <a:ext cx="194421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611560" y="4089266"/>
            <a:ext cx="2247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504÷36=</a:t>
            </a:r>
            <a:endParaRPr lang="zh-CN" altLang="en-US" sz="4000" dirty="0"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915816" y="4781763"/>
            <a:ext cx="194421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419872" y="2780928"/>
            <a:ext cx="7008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</a:rPr>
              <a:t>36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39119" y="4133691"/>
            <a:ext cx="7008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</a:rPr>
              <a:t>14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59664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7</a:t>
            </a:r>
            <a:r>
              <a:rPr lang="zh-CN" altLang="en-US" sz="3200" dirty="0">
                <a:latin typeface="+mn-ea"/>
                <a:ea typeface="+mn-ea"/>
              </a:rPr>
              <a:t>页练习二第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499082" y="998907"/>
            <a:ext cx="9145016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下面各题应该用什么方法计算？为什么？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302013" y="1716464"/>
            <a:ext cx="8199077" cy="1476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）蜗牛每小时可爬行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 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小时能爬行多少米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1259632" y="3071810"/>
            <a:ext cx="6912768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乘法。因为这是求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是多少。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TextBox 9"/>
          <p:cNvSpPr txBox="1">
            <a:spLocks noChangeArrowheads="1"/>
          </p:cNvSpPr>
          <p:nvPr/>
        </p:nvSpPr>
        <p:spPr bwMode="auto">
          <a:xfrm>
            <a:off x="284198" y="3929066"/>
            <a:ext cx="9217024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支铅笔，每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支装一盒，可以装几盒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？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1285852" y="4929198"/>
            <a:ext cx="6309583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除法。求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120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里面有几个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12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57224" y="500042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zh-CN" sz="3200" dirty="0">
                <a:latin typeface="+mn-ea"/>
                <a:ea typeface="+mn-ea"/>
              </a:rPr>
              <a:t>页练习一第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197643" y="1476073"/>
            <a:ext cx="919718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蜗牛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小时爬了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 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，平均每小时爬行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多少米？</a:t>
            </a:r>
          </a:p>
        </p:txBody>
      </p: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827584" y="2191797"/>
            <a:ext cx="88200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除法。求把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30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平均分成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份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每份是多少。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TextBox 9"/>
          <p:cNvSpPr txBox="1">
            <a:spLocks noChangeArrowheads="1"/>
          </p:cNvSpPr>
          <p:nvPr/>
        </p:nvSpPr>
        <p:spPr bwMode="auto">
          <a:xfrm>
            <a:off x="-180118" y="2924944"/>
            <a:ext cx="8820025" cy="1476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）一头大象的体重是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5600 kg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，下地是一头牛的体重的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倍。这头牛重多少千克？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288479" y="4423028"/>
            <a:ext cx="8820025" cy="1476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除法。一头牛体重的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倍等于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5600 kg,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5600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kg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平均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分成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份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每份的重量就是一头牛的重量。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633" y="1261095"/>
            <a:ext cx="802005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9" name="矩形 108"/>
          <p:cNvSpPr/>
          <p:nvPr/>
        </p:nvSpPr>
        <p:spPr>
          <a:xfrm>
            <a:off x="759664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7</a:t>
            </a:r>
            <a:r>
              <a:rPr lang="zh-CN" altLang="en-US" sz="3200" dirty="0">
                <a:latin typeface="+mn-ea"/>
                <a:ea typeface="+mn-ea"/>
              </a:rPr>
              <a:t>页练习二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66286" y="466684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5576" y="4691638"/>
            <a:ext cx="3039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89×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   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=356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56272" y="541171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0953" y="5436513"/>
            <a:ext cx="31325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    ）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×1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8=774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00888" y="464204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07359" y="4666842"/>
            <a:ext cx="3039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672÷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   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55225" y="5386923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03517" y="5411717"/>
            <a:ext cx="3017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）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÷20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=35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831102" y="500042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3.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8</a:t>
            </a:r>
            <a:r>
              <a:rPr lang="zh-CN" altLang="en-US" sz="3200" dirty="0">
                <a:latin typeface="+mn-ea"/>
                <a:ea typeface="+mn-ea"/>
              </a:rPr>
              <a:t>页练习二第</a:t>
            </a:r>
            <a:r>
              <a:rPr lang="en-US" altLang="zh-CN" sz="3200" dirty="0">
                <a:latin typeface="+mn-ea"/>
                <a:ea typeface="+mn-ea"/>
              </a:rPr>
              <a:t>7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657" y="1916832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24+0=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3728" y="191683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24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91081" y="1916832"/>
            <a:ext cx="16353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13-13=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74296" y="1916832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0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606430" y="1271662"/>
            <a:ext cx="46085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直接写出得数。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5576" y="2844225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0×8=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04647" y="2844225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0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2000" y="2844225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0÷9=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40152" y="2865130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0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5900" y="3861048"/>
            <a:ext cx="13756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70-0=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51720" y="3861048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70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99992" y="3861047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0+504=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84168" y="3873242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504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3892" y="4869160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0÷36=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27448" y="4869160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0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55976" y="4869159"/>
            <a:ext cx="1992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392×0=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15880" y="488135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0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5" grpId="0"/>
      <p:bldP spid="17" grpId="0"/>
      <p:bldP spid="19" grpId="0"/>
      <p:bldP spid="21" grpId="0"/>
      <p:bldP spid="2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14348" y="981449"/>
            <a:ext cx="7823222" cy="138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乘法的定义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求几个相同加数的和的简便运算。相乘的两个数叫做因数。乘得的数叫做积。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90269" y="4725144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乘法各部分间的关系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1046458" y="5500702"/>
            <a:ext cx="3168352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</a:rPr>
              <a:t>积</a:t>
            </a:r>
            <a:r>
              <a:rPr lang="en-US" altLang="zh-CN" sz="2800" dirty="0">
                <a:solidFill>
                  <a:srgbClr val="000000"/>
                </a:solidFill>
              </a:rPr>
              <a:t>=</a:t>
            </a:r>
            <a:r>
              <a:rPr lang="zh-CN" altLang="en-US" sz="2800" dirty="0">
                <a:solidFill>
                  <a:srgbClr val="000000"/>
                </a:solidFill>
              </a:rPr>
              <a:t>因数</a:t>
            </a:r>
            <a:r>
              <a:rPr lang="en-US" altLang="zh-CN" sz="2800" dirty="0">
                <a:solidFill>
                  <a:srgbClr val="000000"/>
                </a:solidFill>
              </a:rPr>
              <a:t>×</a:t>
            </a:r>
            <a:r>
              <a:rPr lang="zh-CN" altLang="en-US" sz="2800" dirty="0">
                <a:solidFill>
                  <a:srgbClr val="000000"/>
                </a:solidFill>
              </a:rPr>
              <a:t>因数</a:t>
            </a:r>
            <a:endParaRPr lang="zh-CN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749305" y="2530055"/>
            <a:ext cx="7823223" cy="2033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除法的意义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已知两个因数的积与其中一个因数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求另一个因数的运算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叫做除法。除法是乘法的逆运算。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4536660" y="5500702"/>
            <a:ext cx="4464496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</a:rPr>
              <a:t>因数</a:t>
            </a:r>
            <a:r>
              <a:rPr lang="en-US" altLang="zh-CN" sz="2800" dirty="0">
                <a:solidFill>
                  <a:srgbClr val="000000"/>
                </a:solidFill>
              </a:rPr>
              <a:t>=</a:t>
            </a:r>
            <a:r>
              <a:rPr lang="zh-CN" altLang="en-US" sz="2800" dirty="0">
                <a:solidFill>
                  <a:srgbClr val="000000"/>
                </a:solidFill>
              </a:rPr>
              <a:t>积</a:t>
            </a:r>
            <a:r>
              <a:rPr lang="en-US" altLang="zh-CN" sz="2800" dirty="0">
                <a:solidFill>
                  <a:srgbClr val="000000"/>
                </a:solidFill>
              </a:rPr>
              <a:t>÷</a:t>
            </a:r>
            <a:r>
              <a:rPr lang="zh-CN" altLang="en-US" sz="2800" dirty="0">
                <a:solidFill>
                  <a:srgbClr val="000000"/>
                </a:solidFill>
              </a:rPr>
              <a:t>另一个因数</a:t>
            </a:r>
            <a:endParaRPr lang="zh-CN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7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75955" y="1000108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除法各部分间的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1107636" y="1833931"/>
            <a:ext cx="354955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被除数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除数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107636" y="2653741"/>
            <a:ext cx="4464496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除数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被除数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091524" y="3490115"/>
            <a:ext cx="4464496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被除数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除数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588197" y="4498227"/>
            <a:ext cx="388770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不能作除数。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8299" y="1427028"/>
            <a:ext cx="3266628" cy="367181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1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23238" y="164099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35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96" y="1640994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7×5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77345" y="162880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54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87888" y="164099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59832" y="1628800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9×6=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76456" y="314096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52120" y="1628800"/>
            <a:ext cx="27045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    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×4=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07368" y="314096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496" y="3140968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35÷5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31704" y="314096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987824" y="3140968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54÷6=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96136" y="3153162"/>
            <a:ext cx="29642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32÷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    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32440" y="47251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07368" y="47251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496" y="4725144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35÷7=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31704" y="47251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87824" y="4725144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54÷9=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652120" y="4737338"/>
            <a:ext cx="29354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    ）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÷4 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260449" y="162880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32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03454" y="311741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156176" y="473733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32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/>
      <p:bldP spid="34" grpId="0"/>
      <p:bldP spid="25" grpId="0"/>
      <p:bldP spid="30" grpId="0"/>
      <p:bldP spid="39" grpId="0"/>
      <p:bldP spid="41" grpId="0"/>
      <p:bldP spid="45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6698" y="2636912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807117" y="207167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4.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639860" y="1201151"/>
            <a:ext cx="47179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</a:t>
            </a:r>
            <a:r>
              <a:rPr lang="zh-CN" altLang="en-US" sz="3200" dirty="0">
                <a:latin typeface="+mn-ea"/>
                <a:ea typeface="+mn-ea"/>
              </a:rPr>
              <a:t>页练习二第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graphicFrame>
        <p:nvGraphicFramePr>
          <p:cNvPr id="54" name="Group 60"/>
          <p:cNvGraphicFramePr/>
          <p:nvPr/>
        </p:nvGraphicFramePr>
        <p:xfrm>
          <a:off x="1664740" y="2143847"/>
          <a:ext cx="5834062" cy="3402013"/>
        </p:xfrm>
        <a:graphic>
          <a:graphicData uri="http://schemas.openxmlformats.org/drawingml/2006/table">
            <a:tbl>
              <a:tblPr/>
              <a:tblGrid>
                <a:gridCol w="1728787"/>
                <a:gridCol w="1512888"/>
                <a:gridCol w="1344612"/>
                <a:gridCol w="1247775"/>
              </a:tblGrid>
              <a:tr h="976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被除数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除数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商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余数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225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478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" name="Text Box 61"/>
          <p:cNvSpPr txBox="1">
            <a:spLocks noChangeArrowheads="1"/>
          </p:cNvSpPr>
          <p:nvPr/>
        </p:nvSpPr>
        <p:spPr bwMode="auto">
          <a:xfrm>
            <a:off x="5193579" y="3274147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楷体_GB2312" pitchFamily="49" charset="-122"/>
              </a:rPr>
              <a:t>10</a:t>
            </a:r>
          </a:p>
        </p:txBody>
      </p:sp>
      <p:sp>
        <p:nvSpPr>
          <p:cNvPr id="56" name="Text Box 62"/>
          <p:cNvSpPr txBox="1">
            <a:spLocks noChangeArrowheads="1"/>
          </p:cNvSpPr>
          <p:nvPr/>
        </p:nvSpPr>
        <p:spPr bwMode="auto">
          <a:xfrm>
            <a:off x="6489723" y="3274147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楷体_GB2312" pitchFamily="49" charset="-122"/>
              </a:rPr>
              <a:t>15</a:t>
            </a:r>
          </a:p>
        </p:txBody>
      </p:sp>
      <p:sp>
        <p:nvSpPr>
          <p:cNvPr id="57" name="Text Box 63"/>
          <p:cNvSpPr txBox="1">
            <a:spLocks noChangeArrowheads="1"/>
          </p:cNvSpPr>
          <p:nvPr/>
        </p:nvSpPr>
        <p:spPr bwMode="auto">
          <a:xfrm>
            <a:off x="2097235" y="4139334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+mj-lt"/>
                <a:ea typeface="楷体_GB2312" pitchFamily="49" charset="-122"/>
              </a:rPr>
              <a:t>420</a:t>
            </a:r>
          </a:p>
        </p:txBody>
      </p:sp>
      <p:sp>
        <p:nvSpPr>
          <p:cNvPr id="58" name="Text Box 64"/>
          <p:cNvSpPr txBox="1">
            <a:spLocks noChangeArrowheads="1"/>
          </p:cNvSpPr>
          <p:nvPr/>
        </p:nvSpPr>
        <p:spPr bwMode="auto">
          <a:xfrm>
            <a:off x="3825154" y="4864822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+mj-lt"/>
                <a:ea typeface="楷体_GB2312" pitchFamily="49" charset="-122"/>
              </a:rPr>
              <a:t>36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utoUpdateAnimBg="0"/>
      <p:bldP spid="56" grpId="0" bldLvl="0" autoUpdateAnimBg="0"/>
      <p:bldP spid="57" grpId="0" bldLvl="0" autoUpdateAnimBg="0"/>
      <p:bldP spid="58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1581" y="1345091"/>
            <a:ext cx="4913238" cy="3092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571472" y="107154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6.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785786" y="500042"/>
            <a:ext cx="47179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</a:t>
            </a:r>
            <a:r>
              <a:rPr lang="zh-CN" altLang="en-US" sz="3200" dirty="0">
                <a:latin typeface="+mn-ea"/>
                <a:ea typeface="+mn-ea"/>
              </a:rPr>
              <a:t>页练习二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6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9552" y="3789040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一共有多少个桃？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79424" y="4600076"/>
            <a:ext cx="18405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6×12+3</a:t>
            </a:r>
            <a:r>
              <a:rPr lang="en-US" altLang="zh-CN" sz="3200" dirty="0" smtClean="0">
                <a:latin typeface="+mn-ea"/>
                <a:ea typeface="+mn-ea"/>
              </a:rPr>
              <a:t>=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61853" y="4600075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75(</a:t>
            </a:r>
            <a:r>
              <a:rPr lang="zh-CN" altLang="zh-CN" sz="3200" dirty="0">
                <a:latin typeface="+mn-ea"/>
                <a:ea typeface="+mn-ea"/>
              </a:rPr>
              <a:t>个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4845" y="5377000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答：一共有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75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个桃。</a:t>
            </a:r>
            <a:endParaRPr lang="zh-CN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2793" y="1628800"/>
            <a:ext cx="27831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每只猴分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个，还余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 rot="16200000" flipH="1">
            <a:off x="1433806" y="1099738"/>
            <a:ext cx="1300058" cy="2528058"/>
          </a:xfrm>
          <a:prstGeom prst="wedgeRoundRect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120425" y="548680"/>
            <a:ext cx="7416602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填空。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6512" y="1340768"/>
            <a:ext cx="907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求几个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的和的简便运算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叫做乘法。</a:t>
            </a:r>
          </a:p>
        </p:txBody>
      </p:sp>
      <p:sp>
        <p:nvSpPr>
          <p:cNvPr id="3" name="矩形 2"/>
          <p:cNvSpPr/>
          <p:nvPr/>
        </p:nvSpPr>
        <p:spPr>
          <a:xfrm>
            <a:off x="-36512" y="2060848"/>
            <a:ext cx="86865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已知两个因数的积与其中一个因数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求另一个因数的运算叫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-36512" y="3212976"/>
            <a:ext cx="43091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(3)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因数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因数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34872" y="3217817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)=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商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除数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3797751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除数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)÷(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46241" y="4440485"/>
            <a:ext cx="5338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(4)(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是乘法的逆运算。</a:t>
            </a:r>
          </a:p>
        </p:txBody>
      </p:sp>
      <p:sp>
        <p:nvSpPr>
          <p:cNvPr id="8" name="矩形 7"/>
          <p:cNvSpPr/>
          <p:nvPr/>
        </p:nvSpPr>
        <p:spPr>
          <a:xfrm>
            <a:off x="-36512" y="5160565"/>
            <a:ext cx="8568952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(5)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在有余数的除法中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被除数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)×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除数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+</a:t>
            </a:r>
          </a:p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 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979712" y="1340768"/>
            <a:ext cx="20891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相同加数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059112" y="2492896"/>
            <a:ext cx="15128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除法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203848" y="3212976"/>
            <a:ext cx="1081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积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2052142" y="3808862"/>
            <a:ext cx="16557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被除数</a:t>
            </a: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5364088" y="3212976"/>
            <a:ext cx="15128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被除数</a:t>
            </a: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755576" y="4437112"/>
            <a:ext cx="10810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除法</a:t>
            </a: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5940624" y="5157192"/>
            <a:ext cx="71960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商</a:t>
            </a: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95957" y="5661247"/>
            <a:ext cx="16557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余数</a:t>
            </a: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4493489" y="3808862"/>
            <a:ext cx="719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商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5" grpId="0" bldLvl="0" autoUpdateAnimBg="0"/>
      <p:bldP spid="19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442142" y="672027"/>
            <a:ext cx="7558882" cy="275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4000" dirty="0" smtClean="0">
                <a:solidFill>
                  <a:srgbClr val="FF3399"/>
                </a:solidFill>
              </a:rPr>
              <a:t>（</a:t>
            </a:r>
            <a:r>
              <a:rPr lang="zh-CN" altLang="en-US" sz="4000" dirty="0">
                <a:solidFill>
                  <a:srgbClr val="FF3399"/>
                </a:solidFill>
              </a:rPr>
              <a:t>难点</a:t>
            </a:r>
            <a:r>
              <a:rPr lang="zh-CN" altLang="en-US" sz="4000" dirty="0" smtClean="0">
                <a:solidFill>
                  <a:srgbClr val="FF3399"/>
                </a:solidFill>
              </a:rPr>
              <a:t>题）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1820÷70=26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直接改写成一道乘法算式和一道除法算式。</a:t>
            </a:r>
          </a:p>
        </p:txBody>
      </p:sp>
      <p:sp>
        <p:nvSpPr>
          <p:cNvPr id="3" name="矩形 2"/>
          <p:cNvSpPr/>
          <p:nvPr/>
        </p:nvSpPr>
        <p:spPr>
          <a:xfrm>
            <a:off x="1116508" y="3875564"/>
            <a:ext cx="75599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i="1" u="sng" dirty="0">
                <a:solidFill>
                  <a:schemeClr val="tx1"/>
                </a:solidFill>
              </a:rPr>
              <a:t>　　　　</a:t>
            </a:r>
            <a:r>
              <a:rPr lang="en-US" altLang="zh-CN" sz="3200" dirty="0">
                <a:solidFill>
                  <a:schemeClr val="tx1"/>
                </a:solidFill>
              </a:rPr>
              <a:t>×</a:t>
            </a:r>
            <a:r>
              <a:rPr lang="zh-CN" altLang="zh-CN" sz="3200" i="1" u="sng" dirty="0">
                <a:solidFill>
                  <a:schemeClr val="tx1"/>
                </a:solidFill>
              </a:rPr>
              <a:t>　　　　</a:t>
            </a:r>
            <a:r>
              <a:rPr lang="en-US" altLang="zh-CN" sz="3200" dirty="0">
                <a:solidFill>
                  <a:schemeClr val="tx1"/>
                </a:solidFill>
              </a:rPr>
              <a:t>=</a:t>
            </a:r>
            <a:r>
              <a:rPr lang="zh-CN" altLang="zh-CN" sz="3200" i="1" u="sng" dirty="0">
                <a:solidFill>
                  <a:schemeClr val="tx1"/>
                </a:solidFill>
              </a:rPr>
              <a:t>　　　　</a:t>
            </a:r>
            <a:r>
              <a:rPr lang="en-US" altLang="zh-CN" sz="3200" i="1" u="sng" dirty="0">
                <a:solidFill>
                  <a:schemeClr val="tx1"/>
                </a:solidFill>
              </a:rPr>
              <a:t> </a:t>
            </a:r>
            <a:endParaRPr lang="zh-CN" altLang="zh-CN" sz="3200" dirty="0">
              <a:solidFill>
                <a:schemeClr val="tx1"/>
              </a:solidFill>
            </a:endParaRPr>
          </a:p>
          <a:p>
            <a:endParaRPr lang="en-US" altLang="zh-CN" sz="3200" i="1" u="sng" dirty="0" smtClean="0">
              <a:solidFill>
                <a:schemeClr val="tx1"/>
              </a:solidFill>
            </a:endParaRPr>
          </a:p>
          <a:p>
            <a:r>
              <a:rPr lang="zh-CN" altLang="zh-CN" sz="3200" i="1" u="sng" dirty="0">
                <a:solidFill>
                  <a:schemeClr val="tx1"/>
                </a:solidFill>
              </a:rPr>
              <a:t>　　　　</a:t>
            </a:r>
            <a:r>
              <a:rPr lang="en-US" altLang="zh-CN" sz="3200" dirty="0">
                <a:solidFill>
                  <a:schemeClr val="tx1"/>
                </a:solidFill>
              </a:rPr>
              <a:t>÷</a:t>
            </a:r>
            <a:r>
              <a:rPr lang="zh-CN" altLang="zh-CN" sz="3200" i="1" u="sng" dirty="0">
                <a:solidFill>
                  <a:schemeClr val="tx1"/>
                </a:solidFill>
              </a:rPr>
              <a:t>　　　　</a:t>
            </a:r>
            <a:r>
              <a:rPr lang="en-US" altLang="zh-CN" sz="3200" dirty="0">
                <a:solidFill>
                  <a:schemeClr val="tx1"/>
                </a:solidFill>
              </a:rPr>
              <a:t>=</a:t>
            </a:r>
            <a:r>
              <a:rPr lang="zh-CN" altLang="zh-CN" sz="3200" i="1" u="sng" dirty="0">
                <a:solidFill>
                  <a:schemeClr val="tx1"/>
                </a:solidFill>
              </a:rPr>
              <a:t>　　　　</a:t>
            </a:r>
            <a:r>
              <a:rPr lang="en-US" altLang="zh-CN" sz="3200" i="1" u="sng" dirty="0">
                <a:solidFill>
                  <a:schemeClr val="tx1"/>
                </a:solidFill>
              </a:rPr>
              <a:t> 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3635696" y="3659540"/>
            <a:ext cx="865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26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1404540" y="3637872"/>
            <a:ext cx="10429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+mn-lt"/>
                <a:ea typeface="楷体_GB2312" pitchFamily="49" charset="-122"/>
              </a:rPr>
              <a:t>70</a:t>
            </a: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5076724" y="3711904"/>
            <a:ext cx="23764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1820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1332532" y="4595644"/>
            <a:ext cx="172819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1820</a:t>
            </a: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3419872" y="4614049"/>
            <a:ext cx="1440234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26</a:t>
            </a: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5291807" y="4614049"/>
            <a:ext cx="1368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70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0" y="635137"/>
            <a:ext cx="7614251" cy="137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楷体_GB2312" pitchFamily="49" charset="-122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计算下面各题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并用乘、除法各部分间的关系进行验算。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12" name="Rectangle 13"/>
          <p:cNvSpPr>
            <a:spLocks noGrp="1" noChangeArrowheads="1"/>
          </p:cNvSpPr>
          <p:nvPr/>
        </p:nvSpPr>
        <p:spPr bwMode="auto">
          <a:xfrm>
            <a:off x="2844279" y="1916113"/>
            <a:ext cx="36719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+mn-lt"/>
              </a:rPr>
              <a:t>48×27</a:t>
            </a:r>
            <a:r>
              <a:rPr lang="zh-CN" altLang="en-US" sz="3200" dirty="0">
                <a:solidFill>
                  <a:schemeClr val="tx1"/>
                </a:solidFill>
                <a:latin typeface="+mn-lt"/>
              </a:rPr>
              <a:t>＝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2410891" y="2852738"/>
            <a:ext cx="18716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       4  8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 ×  2  7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2483916" y="4221163"/>
            <a:ext cx="16557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latin typeface="+mn-lt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3491880" y="4292600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lt"/>
              </a:rPr>
              <a:t>6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2842691" y="4289425"/>
            <a:ext cx="936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3 3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3131840" y="4868863"/>
            <a:ext cx="5746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lt"/>
              </a:rPr>
              <a:t>6</a:t>
            </a: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2844279" y="4868863"/>
            <a:ext cx="5746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lt"/>
              </a:rPr>
              <a:t>9</a:t>
            </a:r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>
            <a:off x="2555354" y="5445125"/>
            <a:ext cx="16557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latin typeface="+mn-lt"/>
            </a:endParaRP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3491880" y="5589588"/>
            <a:ext cx="431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6</a:t>
            </a:r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3131840" y="5589588"/>
            <a:ext cx="431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9</a:t>
            </a: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2555701" y="5586413"/>
            <a:ext cx="7921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lt"/>
              </a:rPr>
              <a:t>1 2</a:t>
            </a: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4139679" y="3357563"/>
            <a:ext cx="6477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+mn-lt"/>
                <a:ea typeface="楷体_GB2312" pitchFamily="49" charset="-122"/>
              </a:rPr>
              <a:t>验算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+mn-lt"/>
                <a:ea typeface="楷体_GB2312" pitchFamily="49" charset="-122"/>
              </a:rPr>
              <a:t>：</a:t>
            </a: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4860404" y="2852738"/>
            <a:ext cx="18716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       2  7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 ×  4  8</a:t>
            </a:r>
          </a:p>
        </p:txBody>
      </p:sp>
      <p:sp>
        <p:nvSpPr>
          <p:cNvPr id="31" name="Line 26"/>
          <p:cNvSpPr>
            <a:spLocks noChangeShapeType="1"/>
          </p:cNvSpPr>
          <p:nvPr/>
        </p:nvSpPr>
        <p:spPr bwMode="auto">
          <a:xfrm>
            <a:off x="4933429" y="4221163"/>
            <a:ext cx="16557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latin typeface="+mn-lt"/>
            </a:endParaRP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5940152" y="4292600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6</a:t>
            </a:r>
          </a:p>
        </p:txBody>
      </p:sp>
      <p:sp>
        <p:nvSpPr>
          <p:cNvPr id="33" name="Text Box 28"/>
          <p:cNvSpPr txBox="1">
            <a:spLocks noChangeArrowheads="1"/>
          </p:cNvSpPr>
          <p:nvPr/>
        </p:nvSpPr>
        <p:spPr bwMode="auto">
          <a:xfrm>
            <a:off x="5003651" y="4289425"/>
            <a:ext cx="1152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   2 1</a:t>
            </a:r>
          </a:p>
        </p:txBody>
      </p:sp>
      <p:sp>
        <p:nvSpPr>
          <p:cNvPr id="34" name="Text Box 29"/>
          <p:cNvSpPr txBox="1">
            <a:spLocks noChangeArrowheads="1"/>
          </p:cNvSpPr>
          <p:nvPr/>
        </p:nvSpPr>
        <p:spPr bwMode="auto">
          <a:xfrm>
            <a:off x="5580112" y="4868863"/>
            <a:ext cx="5746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lt"/>
              </a:rPr>
              <a:t>8</a:t>
            </a:r>
          </a:p>
        </p:txBody>
      </p:sp>
      <p:sp>
        <p:nvSpPr>
          <p:cNvPr id="35" name="Text Box 30"/>
          <p:cNvSpPr txBox="1">
            <a:spLocks noChangeArrowheads="1"/>
          </p:cNvSpPr>
          <p:nvPr/>
        </p:nvSpPr>
        <p:spPr bwMode="auto">
          <a:xfrm>
            <a:off x="5004097" y="4868863"/>
            <a:ext cx="10080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lt"/>
              </a:rPr>
              <a:t>1 0</a:t>
            </a:r>
          </a:p>
        </p:txBody>
      </p:sp>
      <p:sp>
        <p:nvSpPr>
          <p:cNvPr id="36" name="Line 31"/>
          <p:cNvSpPr>
            <a:spLocks noChangeShapeType="1"/>
          </p:cNvSpPr>
          <p:nvPr/>
        </p:nvSpPr>
        <p:spPr bwMode="auto">
          <a:xfrm>
            <a:off x="5004866" y="5445125"/>
            <a:ext cx="16557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latin typeface="+mn-lt"/>
            </a:endParaRPr>
          </a:p>
        </p:txBody>
      </p:sp>
      <p:sp>
        <p:nvSpPr>
          <p:cNvPr id="37" name="Text Box 32"/>
          <p:cNvSpPr txBox="1">
            <a:spLocks noChangeArrowheads="1"/>
          </p:cNvSpPr>
          <p:nvPr/>
        </p:nvSpPr>
        <p:spPr bwMode="auto">
          <a:xfrm>
            <a:off x="5940152" y="5589588"/>
            <a:ext cx="431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latin typeface="+mn-lt"/>
              </a:rPr>
              <a:t>6</a:t>
            </a:r>
            <a:endParaRPr lang="en-US" altLang="zh-CN" sz="3200" b="1" dirty="0">
              <a:latin typeface="+mn-lt"/>
            </a:endParaRPr>
          </a:p>
        </p:txBody>
      </p:sp>
      <p:sp>
        <p:nvSpPr>
          <p:cNvPr id="38" name="Text Box 33"/>
          <p:cNvSpPr txBox="1">
            <a:spLocks noChangeArrowheads="1"/>
          </p:cNvSpPr>
          <p:nvPr/>
        </p:nvSpPr>
        <p:spPr bwMode="auto">
          <a:xfrm>
            <a:off x="5580112" y="5589588"/>
            <a:ext cx="431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9</a:t>
            </a:r>
          </a:p>
        </p:txBody>
      </p:sp>
      <p:sp>
        <p:nvSpPr>
          <p:cNvPr id="39" name="Text Box 34"/>
          <p:cNvSpPr txBox="1">
            <a:spLocks noChangeArrowheads="1"/>
          </p:cNvSpPr>
          <p:nvPr/>
        </p:nvSpPr>
        <p:spPr bwMode="auto">
          <a:xfrm>
            <a:off x="5003974" y="5586413"/>
            <a:ext cx="7921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lt"/>
              </a:rPr>
              <a:t>1 2</a:t>
            </a:r>
          </a:p>
        </p:txBody>
      </p:sp>
      <p:sp>
        <p:nvSpPr>
          <p:cNvPr id="40" name="Text Box 35"/>
          <p:cNvSpPr txBox="1">
            <a:spLocks noChangeArrowheads="1"/>
          </p:cNvSpPr>
          <p:nvPr/>
        </p:nvSpPr>
        <p:spPr bwMode="auto">
          <a:xfrm>
            <a:off x="4781015" y="2052137"/>
            <a:ext cx="18716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1296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7" grpId="0" animBg="1"/>
      <p:bldP spid="18" grpId="0"/>
      <p:bldP spid="19" grpId="0"/>
      <p:bldP spid="20" grpId="0"/>
      <p:bldP spid="21" grpId="0"/>
      <p:bldP spid="22" grpId="0" animBg="1"/>
      <p:bldP spid="23" grpId="0"/>
      <p:bldP spid="27" grpId="0"/>
      <p:bldP spid="28" grpId="0"/>
      <p:bldP spid="29" grpId="0" bldLvl="0" autoUpdateAnimBg="0"/>
      <p:bldP spid="31" grpId="0" animBg="1"/>
      <p:bldP spid="32" grpId="0"/>
      <p:bldP spid="33" grpId="0"/>
      <p:bldP spid="34" grpId="0"/>
      <p:bldP spid="35" grpId="0"/>
      <p:bldP spid="36" grpId="0" animBg="1"/>
      <p:bldP spid="37" grpId="0"/>
      <p:bldP spid="38" grpId="0"/>
      <p:bldP spid="39" grpId="0"/>
      <p:bldP spid="40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0" y="635137"/>
            <a:ext cx="7614251" cy="137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楷体_GB2312" pitchFamily="49" charset="-122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计算下面各题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并用乘、除法各部分间的关系进行验算。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2843287" y="2628201"/>
            <a:ext cx="4635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+mn-lt"/>
                <a:ea typeface="文鼎新艺体" pitchFamily="49" charset="-122"/>
              </a:rPr>
              <a:t>2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2535014" y="4929188"/>
            <a:ext cx="1905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+mn-lt"/>
                <a:ea typeface="文鼎新艺体" pitchFamily="49" charset="-122"/>
              </a:rPr>
              <a:t>1 7 4</a:t>
            </a:r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2552477" y="3735388"/>
            <a:ext cx="1295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+mn-lt"/>
                <a:ea typeface="文鼎新艺体" pitchFamily="49" charset="-122"/>
              </a:rPr>
              <a:t>5 8</a:t>
            </a:r>
          </a:p>
        </p:txBody>
      </p:sp>
      <p:sp>
        <p:nvSpPr>
          <p:cNvPr id="44" name="Line 15"/>
          <p:cNvSpPr>
            <a:spLocks noChangeShapeType="1"/>
          </p:cNvSpPr>
          <p:nvPr/>
        </p:nvSpPr>
        <p:spPr bwMode="auto">
          <a:xfrm>
            <a:off x="2382614" y="4365104"/>
            <a:ext cx="16573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2535014" y="4395788"/>
            <a:ext cx="18208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+mn-lt"/>
                <a:ea typeface="文鼎新艺体" pitchFamily="49" charset="-122"/>
              </a:rPr>
              <a:t>1 7</a:t>
            </a: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3131319" y="2628201"/>
            <a:ext cx="4635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+mn-lt"/>
                <a:ea typeface="文鼎新艺体" pitchFamily="49" charset="-122"/>
              </a:rPr>
              <a:t>6</a:t>
            </a:r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2458814" y="5614988"/>
            <a:ext cx="16573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3171825" y="5634590"/>
            <a:ext cx="4635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+mn-lt"/>
                <a:ea typeface="文鼎新艺体" pitchFamily="49" charset="-122"/>
              </a:rPr>
              <a:t>0</a:t>
            </a:r>
          </a:p>
        </p:txBody>
      </p:sp>
      <p:grpSp>
        <p:nvGrpSpPr>
          <p:cNvPr id="49" name="Group 6"/>
          <p:cNvGrpSpPr/>
          <p:nvPr/>
        </p:nvGrpSpPr>
        <p:grpSpPr bwMode="auto">
          <a:xfrm>
            <a:off x="1474565" y="3135313"/>
            <a:ext cx="2446338" cy="688975"/>
            <a:chOff x="2019" y="1000"/>
            <a:chExt cx="1541" cy="434"/>
          </a:xfrm>
        </p:grpSpPr>
        <p:grpSp>
          <p:nvGrpSpPr>
            <p:cNvPr id="50" name="Group 7"/>
            <p:cNvGrpSpPr/>
            <p:nvPr/>
          </p:nvGrpSpPr>
          <p:grpSpPr bwMode="auto">
            <a:xfrm>
              <a:off x="2381" y="1071"/>
              <a:ext cx="1179" cy="363"/>
              <a:chOff x="2608" y="1434"/>
              <a:chExt cx="1406" cy="363"/>
            </a:xfrm>
          </p:grpSpPr>
          <p:sp>
            <p:nvSpPr>
              <p:cNvPr id="53" name="Arc 8"/>
              <p:cNvSpPr/>
              <p:nvPr/>
            </p:nvSpPr>
            <p:spPr bwMode="auto">
              <a:xfrm rot="2026956">
                <a:off x="2608" y="1449"/>
                <a:ext cx="227" cy="348"/>
              </a:xfrm>
              <a:custGeom>
                <a:avLst/>
                <a:gdLst>
                  <a:gd name="T0" fmla="*/ 0 w 21600"/>
                  <a:gd name="T1" fmla="*/ 0 h 27623"/>
                  <a:gd name="T2" fmla="*/ 0 w 21600"/>
                  <a:gd name="T3" fmla="*/ 0 h 27623"/>
                  <a:gd name="T4" fmla="*/ 0 w 21600"/>
                  <a:gd name="T5" fmla="*/ 0 h 2762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7623"/>
                  <a:gd name="T11" fmla="*/ 21600 w 21600"/>
                  <a:gd name="T12" fmla="*/ 27623 h 2762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7623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3638"/>
                      <a:pt x="21311" y="25665"/>
                      <a:pt x="20743" y="27623"/>
                    </a:cubicBezTo>
                  </a:path>
                  <a:path w="21600" h="27623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3638"/>
                      <a:pt x="21311" y="25665"/>
                      <a:pt x="20743" y="27623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zh-CN" sz="320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54" name="Line 9"/>
              <p:cNvSpPr>
                <a:spLocks noChangeShapeType="1"/>
              </p:cNvSpPr>
              <p:nvPr/>
            </p:nvSpPr>
            <p:spPr bwMode="auto">
              <a:xfrm>
                <a:off x="2699" y="1434"/>
                <a:ext cx="1315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sp>
          <p:nvSpPr>
            <p:cNvPr id="51" name="Text Box 10"/>
            <p:cNvSpPr txBox="1">
              <a:spLocks noChangeArrowheads="1"/>
            </p:cNvSpPr>
            <p:nvPr/>
          </p:nvSpPr>
          <p:spPr bwMode="auto">
            <a:xfrm>
              <a:off x="2699" y="1026"/>
              <a:ext cx="627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 dirty="0">
                  <a:latin typeface="+mn-lt"/>
                  <a:ea typeface="文鼎新艺体" pitchFamily="49" charset="-122"/>
                </a:rPr>
                <a:t>7 5 4</a:t>
              </a:r>
            </a:p>
          </p:txBody>
        </p:sp>
        <p:sp>
          <p:nvSpPr>
            <p:cNvPr id="52" name="Text Box 11"/>
            <p:cNvSpPr txBox="1">
              <a:spLocks noChangeArrowheads="1"/>
            </p:cNvSpPr>
            <p:nvPr/>
          </p:nvSpPr>
          <p:spPr bwMode="auto">
            <a:xfrm>
              <a:off x="2019" y="1000"/>
              <a:ext cx="58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+mn-lt"/>
                  <a:ea typeface="文鼎特粗黑" pitchFamily="49" charset="-122"/>
                </a:rPr>
                <a:t>29</a:t>
              </a:r>
            </a:p>
          </p:txBody>
        </p:sp>
      </p:grpSp>
      <p:sp>
        <p:nvSpPr>
          <p:cNvPr id="55" name="Text Box 27"/>
          <p:cNvSpPr txBox="1">
            <a:spLocks noChangeArrowheads="1"/>
          </p:cNvSpPr>
          <p:nvPr/>
        </p:nvSpPr>
        <p:spPr bwMode="auto">
          <a:xfrm>
            <a:off x="4211414" y="3357563"/>
            <a:ext cx="14398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+mn-lt"/>
                <a:ea typeface="楷体_GB2312" pitchFamily="49" charset="-122"/>
              </a:rPr>
              <a:t>验算：</a:t>
            </a:r>
          </a:p>
        </p:txBody>
      </p:sp>
      <p:sp>
        <p:nvSpPr>
          <p:cNvPr id="56" name="Text Box 28"/>
          <p:cNvSpPr txBox="1">
            <a:spLocks noChangeArrowheads="1"/>
          </p:cNvSpPr>
          <p:nvPr/>
        </p:nvSpPr>
        <p:spPr bwMode="auto">
          <a:xfrm>
            <a:off x="5219477" y="2852738"/>
            <a:ext cx="172878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latin typeface="+mn-lt"/>
              </a:rPr>
              <a:t>       2  6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latin typeface="+mn-lt"/>
              </a:rPr>
              <a:t>×  2  9</a:t>
            </a:r>
            <a:endParaRPr lang="en-US" altLang="zh-CN" sz="3200" b="1" dirty="0">
              <a:latin typeface="+mn-lt"/>
            </a:endParaRPr>
          </a:p>
        </p:txBody>
      </p:sp>
      <p:sp>
        <p:nvSpPr>
          <p:cNvPr id="57" name="Line 29"/>
          <p:cNvSpPr>
            <a:spLocks noChangeShapeType="1"/>
          </p:cNvSpPr>
          <p:nvPr/>
        </p:nvSpPr>
        <p:spPr bwMode="auto">
          <a:xfrm>
            <a:off x="5292502" y="4221163"/>
            <a:ext cx="16557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8" name="Text Box 30"/>
          <p:cNvSpPr txBox="1">
            <a:spLocks noChangeArrowheads="1"/>
          </p:cNvSpPr>
          <p:nvPr/>
        </p:nvSpPr>
        <p:spPr bwMode="auto">
          <a:xfrm>
            <a:off x="6227911" y="4292600"/>
            <a:ext cx="43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4</a:t>
            </a:r>
          </a:p>
        </p:txBody>
      </p:sp>
      <p:sp>
        <p:nvSpPr>
          <p:cNvPr id="59" name="Text Box 31"/>
          <p:cNvSpPr txBox="1">
            <a:spLocks noChangeArrowheads="1"/>
          </p:cNvSpPr>
          <p:nvPr/>
        </p:nvSpPr>
        <p:spPr bwMode="auto">
          <a:xfrm>
            <a:off x="5290914" y="4289425"/>
            <a:ext cx="1152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lt"/>
              </a:rPr>
              <a:t>   2 3</a:t>
            </a:r>
          </a:p>
        </p:txBody>
      </p:sp>
      <p:sp>
        <p:nvSpPr>
          <p:cNvPr id="60" name="Text Box 32"/>
          <p:cNvSpPr txBox="1">
            <a:spLocks noChangeArrowheads="1"/>
          </p:cNvSpPr>
          <p:nvPr/>
        </p:nvSpPr>
        <p:spPr bwMode="auto">
          <a:xfrm>
            <a:off x="5868839" y="4868863"/>
            <a:ext cx="5746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lt"/>
              </a:rPr>
              <a:t>2</a:t>
            </a:r>
          </a:p>
        </p:txBody>
      </p:sp>
      <p:sp>
        <p:nvSpPr>
          <p:cNvPr id="61" name="Text Box 33"/>
          <p:cNvSpPr txBox="1">
            <a:spLocks noChangeArrowheads="1"/>
          </p:cNvSpPr>
          <p:nvPr/>
        </p:nvSpPr>
        <p:spPr bwMode="auto">
          <a:xfrm>
            <a:off x="5290914" y="4868863"/>
            <a:ext cx="10080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   5 </a:t>
            </a:r>
          </a:p>
        </p:txBody>
      </p:sp>
      <p:sp>
        <p:nvSpPr>
          <p:cNvPr id="62" name="Line 34"/>
          <p:cNvSpPr>
            <a:spLocks noChangeShapeType="1"/>
          </p:cNvSpPr>
          <p:nvPr/>
        </p:nvSpPr>
        <p:spPr bwMode="auto">
          <a:xfrm>
            <a:off x="5219551" y="5445125"/>
            <a:ext cx="16557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3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3" name="Text Box 35"/>
          <p:cNvSpPr txBox="1">
            <a:spLocks noChangeArrowheads="1"/>
          </p:cNvSpPr>
          <p:nvPr/>
        </p:nvSpPr>
        <p:spPr bwMode="auto">
          <a:xfrm>
            <a:off x="6299671" y="5589588"/>
            <a:ext cx="431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lt"/>
              </a:rPr>
              <a:t>4</a:t>
            </a:r>
          </a:p>
        </p:txBody>
      </p:sp>
      <p:sp>
        <p:nvSpPr>
          <p:cNvPr id="64" name="Text Box 36"/>
          <p:cNvSpPr txBox="1">
            <a:spLocks noChangeArrowheads="1"/>
          </p:cNvSpPr>
          <p:nvPr/>
        </p:nvSpPr>
        <p:spPr bwMode="auto">
          <a:xfrm>
            <a:off x="5867623" y="5585867"/>
            <a:ext cx="431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lt"/>
              </a:rPr>
              <a:t>5</a:t>
            </a:r>
          </a:p>
        </p:txBody>
      </p:sp>
      <p:sp>
        <p:nvSpPr>
          <p:cNvPr id="65" name="Text Box 37"/>
          <p:cNvSpPr txBox="1">
            <a:spLocks noChangeArrowheads="1"/>
          </p:cNvSpPr>
          <p:nvPr/>
        </p:nvSpPr>
        <p:spPr bwMode="auto">
          <a:xfrm>
            <a:off x="5292502" y="5586413"/>
            <a:ext cx="7921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lt"/>
              </a:rPr>
              <a:t>   7</a:t>
            </a:r>
          </a:p>
        </p:txBody>
      </p:sp>
      <p:sp>
        <p:nvSpPr>
          <p:cNvPr id="66" name="Text Box 38"/>
          <p:cNvSpPr txBox="1">
            <a:spLocks noChangeArrowheads="1"/>
          </p:cNvSpPr>
          <p:nvPr/>
        </p:nvSpPr>
        <p:spPr bwMode="auto">
          <a:xfrm>
            <a:off x="4283447" y="2133600"/>
            <a:ext cx="18716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26</a:t>
            </a:r>
          </a:p>
        </p:txBody>
      </p:sp>
      <p:sp>
        <p:nvSpPr>
          <p:cNvPr id="67" name="Text Box 13"/>
          <p:cNvSpPr txBox="1">
            <a:spLocks noChangeArrowheads="1"/>
          </p:cNvSpPr>
          <p:nvPr/>
        </p:nvSpPr>
        <p:spPr bwMode="auto">
          <a:xfrm>
            <a:off x="3131319" y="4365104"/>
            <a:ext cx="7784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+mn-lt"/>
                <a:ea typeface="文鼎新艺体" pitchFamily="49" charset="-122"/>
              </a:rPr>
              <a:t>4</a:t>
            </a:r>
          </a:p>
        </p:txBody>
      </p:sp>
      <p:sp>
        <p:nvSpPr>
          <p:cNvPr id="68" name="Rectangle 12"/>
          <p:cNvSpPr>
            <a:spLocks noGrp="1" noChangeArrowheads="1"/>
          </p:cNvSpPr>
          <p:nvPr/>
        </p:nvSpPr>
        <p:spPr bwMode="auto">
          <a:xfrm>
            <a:off x="1835175" y="1988319"/>
            <a:ext cx="345598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    754÷29</a:t>
            </a:r>
            <a:r>
              <a:rPr lang="zh-CN" altLang="en-US" sz="3200" b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＝  </a:t>
            </a:r>
            <a:endParaRPr lang="zh-CN" altLang="en-US" sz="44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uild="allAtOnce"/>
      <p:bldP spid="42" grpId="0"/>
      <p:bldP spid="43" grpId="0"/>
      <p:bldP spid="44" grpId="0" animBg="1"/>
      <p:bldP spid="45" grpId="0"/>
      <p:bldP spid="46" grpId="0" build="allAtOnce"/>
      <p:bldP spid="47" grpId="0" animBg="1"/>
      <p:bldP spid="48" grpId="0"/>
      <p:bldP spid="55" grpId="0" bldLvl="0" autoUpdateAnimBg="0"/>
      <p:bldP spid="57" grpId="0" animBg="1"/>
      <p:bldP spid="58" grpId="0"/>
      <p:bldP spid="59" grpId="0"/>
      <p:bldP spid="60" grpId="0"/>
      <p:bldP spid="61" grpId="0"/>
      <p:bldP spid="62" grpId="0" animBg="1"/>
      <p:bldP spid="63" grpId="0"/>
      <p:bldP spid="64" grpId="0"/>
      <p:bldP spid="65" grpId="0"/>
      <p:bldP spid="66" grpId="0" bldLvl="0" autoUpdateAnimBg="0"/>
      <p:bldP spid="6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79466" y="714356"/>
            <a:ext cx="79930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（变式题）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在括号里填上合适的数。</a:t>
            </a:r>
          </a:p>
        </p:txBody>
      </p:sp>
      <p:sp>
        <p:nvSpPr>
          <p:cNvPr id="6" name="矩形 5"/>
          <p:cNvSpPr/>
          <p:nvPr/>
        </p:nvSpPr>
        <p:spPr>
          <a:xfrm>
            <a:off x="1950272" y="1357298"/>
            <a:ext cx="36022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92×(</a:t>
            </a:r>
            <a:r>
              <a:rPr lang="zh-CN" altLang="zh-CN" sz="4000" i="1" dirty="0">
                <a:solidFill>
                  <a:schemeClr val="tx1"/>
                </a:solidFill>
                <a:latin typeface="+mn-lt"/>
              </a:rPr>
              <a:t>　　</a:t>
            </a:r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)=184</a:t>
            </a:r>
            <a:endParaRPr lang="zh-CN" altLang="en-US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48404" y="2402823"/>
            <a:ext cx="36022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780÷(</a:t>
            </a:r>
            <a:r>
              <a:rPr lang="zh-CN" altLang="zh-CN" sz="4000" i="1" dirty="0">
                <a:solidFill>
                  <a:schemeClr val="tx1"/>
                </a:solidFill>
                <a:latin typeface="+mn-lt"/>
              </a:rPr>
              <a:t>　　</a:t>
            </a:r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)=30</a:t>
            </a:r>
            <a:endParaRPr lang="zh-CN" altLang="zh-CN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50272" y="3326733"/>
            <a:ext cx="33425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(</a:t>
            </a:r>
            <a:r>
              <a:rPr lang="zh-CN" altLang="zh-CN" sz="4000" i="1" dirty="0">
                <a:solidFill>
                  <a:schemeClr val="tx1"/>
                </a:solidFill>
                <a:latin typeface="+mn-lt"/>
              </a:rPr>
              <a:t>　　</a:t>
            </a:r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)÷35=42</a:t>
            </a:r>
            <a:endParaRPr lang="zh-CN" altLang="zh-CN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87762" y="4347039"/>
            <a:ext cx="40735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(</a:t>
            </a:r>
            <a:r>
              <a:rPr lang="zh-CN" altLang="zh-CN" sz="4000" i="1" dirty="0">
                <a:solidFill>
                  <a:schemeClr val="tx1"/>
                </a:solidFill>
                <a:latin typeface="+mn-lt"/>
              </a:rPr>
              <a:t>　　</a:t>
            </a:r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)÷32=6</a:t>
            </a:r>
            <a:r>
              <a:rPr lang="zh-CN" altLang="zh-CN" sz="4000" dirty="0">
                <a:solidFill>
                  <a:schemeClr val="tx1"/>
                </a:solidFill>
                <a:latin typeface="+mn-lt"/>
              </a:rPr>
              <a:t>……</a:t>
            </a:r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5</a:t>
            </a:r>
            <a:endParaRPr lang="zh-CN" altLang="zh-CN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95300" y="5283143"/>
            <a:ext cx="45929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942÷(</a:t>
            </a:r>
            <a:r>
              <a:rPr lang="zh-CN" altLang="zh-CN" sz="4000" i="1" dirty="0">
                <a:solidFill>
                  <a:schemeClr val="tx1"/>
                </a:solidFill>
                <a:latin typeface="+mn-lt"/>
              </a:rPr>
              <a:t>　　</a:t>
            </a:r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)=78</a:t>
            </a:r>
            <a:r>
              <a:rPr lang="zh-CN" altLang="zh-CN" sz="4000" dirty="0">
                <a:solidFill>
                  <a:schemeClr val="tx1"/>
                </a:solidFill>
                <a:latin typeface="+mn-lt"/>
              </a:rPr>
              <a:t>……</a:t>
            </a:r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6</a:t>
            </a:r>
            <a:endParaRPr lang="zh-CN" altLang="zh-CN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56314" y="1402169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2</a:t>
            </a:r>
            <a:endParaRPr lang="zh-CN" altLang="zh-CN" sz="4000" dirty="0"/>
          </a:p>
        </p:txBody>
      </p:sp>
      <p:sp>
        <p:nvSpPr>
          <p:cNvPr id="19" name="矩形 18"/>
          <p:cNvSpPr/>
          <p:nvPr/>
        </p:nvSpPr>
        <p:spPr>
          <a:xfrm>
            <a:off x="3633621" y="2418366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26</a:t>
            </a:r>
            <a:endParaRPr lang="zh-CN" altLang="zh-CN" sz="4000" dirty="0"/>
          </a:p>
        </p:txBody>
      </p:sp>
      <p:sp>
        <p:nvSpPr>
          <p:cNvPr id="20" name="矩形 19"/>
          <p:cNvSpPr/>
          <p:nvPr/>
        </p:nvSpPr>
        <p:spPr>
          <a:xfrm>
            <a:off x="2094288" y="3326733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1470</a:t>
            </a:r>
            <a:endParaRPr lang="zh-CN" altLang="zh-CN" sz="4000" dirty="0"/>
          </a:p>
        </p:txBody>
      </p:sp>
      <p:sp>
        <p:nvSpPr>
          <p:cNvPr id="21" name="矩形 20"/>
          <p:cNvSpPr/>
          <p:nvPr/>
        </p:nvSpPr>
        <p:spPr>
          <a:xfrm>
            <a:off x="2282691" y="4334845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197</a:t>
            </a:r>
            <a:endParaRPr lang="zh-CN" altLang="zh-CN" sz="4000" dirty="0"/>
          </a:p>
        </p:txBody>
      </p:sp>
      <p:sp>
        <p:nvSpPr>
          <p:cNvPr id="22" name="矩形 21"/>
          <p:cNvSpPr/>
          <p:nvPr/>
        </p:nvSpPr>
        <p:spPr>
          <a:xfrm>
            <a:off x="3678464" y="5303356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12</a:t>
            </a:r>
            <a:endParaRPr lang="zh-CN" altLang="zh-CN" sz="40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2" name="TextBox 14"/>
          <p:cNvSpPr txBox="1"/>
          <p:nvPr/>
        </p:nvSpPr>
        <p:spPr>
          <a:xfrm>
            <a:off x="107504" y="972017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你能根据图中的信息提出数学问题？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5292497"/>
            <a:ext cx="83879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每个花瓶里插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枝花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,4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个花瓶一共插了多少枝花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004" y="1872016"/>
            <a:ext cx="6984776" cy="3184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00034" y="2428868"/>
            <a:ext cx="864396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）每个花瓶里插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枝花，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个花瓶一共插了多少枝花？</a:t>
            </a:r>
          </a:p>
        </p:txBody>
      </p:sp>
      <p:sp>
        <p:nvSpPr>
          <p:cNvPr id="4110" name="Text Box 14" descr="羊皮纸"/>
          <p:cNvSpPr txBox="1">
            <a:spLocks noChangeArrowheads="1"/>
          </p:cNvSpPr>
          <p:nvPr/>
        </p:nvSpPr>
        <p:spPr bwMode="auto">
          <a:xfrm>
            <a:off x="1547665" y="3784057"/>
            <a:ext cx="208823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用加法算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：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4115" name="Text Box 19" descr="羊皮纸"/>
          <p:cNvSpPr txBox="1">
            <a:spLocks noChangeArrowheads="1"/>
          </p:cNvSpPr>
          <p:nvPr/>
        </p:nvSpPr>
        <p:spPr bwMode="auto">
          <a:xfrm>
            <a:off x="1547664" y="4431757"/>
            <a:ext cx="215984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用乘法算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：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720736" y="729108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08" r="407"/>
          <a:stretch>
            <a:fillRect/>
          </a:stretch>
        </p:blipFill>
        <p:spPr bwMode="auto">
          <a:xfrm>
            <a:off x="2239107" y="684592"/>
            <a:ext cx="4060639" cy="1832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 Box 14" descr="羊皮纸"/>
          <p:cNvSpPr txBox="1">
            <a:spLocks noChangeArrowheads="1"/>
          </p:cNvSpPr>
          <p:nvPr/>
        </p:nvSpPr>
        <p:spPr bwMode="auto">
          <a:xfrm>
            <a:off x="3707507" y="3785306"/>
            <a:ext cx="4392885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</a:rPr>
              <a:t>＝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12</a:t>
            </a:r>
            <a:r>
              <a:rPr lang="zh-CN" altLang="en-US" sz="3200" dirty="0">
                <a:solidFill>
                  <a:srgbClr val="FF0000"/>
                </a:solidFill>
              </a:rPr>
              <a:t> （枝）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3" name="Text Box 19" descr="羊皮纸"/>
          <p:cNvSpPr txBox="1">
            <a:spLocks noChangeArrowheads="1"/>
          </p:cNvSpPr>
          <p:nvPr/>
        </p:nvSpPr>
        <p:spPr bwMode="auto">
          <a:xfrm>
            <a:off x="3707507" y="4433006"/>
            <a:ext cx="2952725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3×4</a:t>
            </a:r>
            <a:r>
              <a:rPr lang="zh-CN" altLang="en-US" sz="3200" b="1" dirty="0">
                <a:solidFill>
                  <a:srgbClr val="FF0000"/>
                </a:solidFill>
              </a:rPr>
              <a:t>＝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12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（枝）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928090" y="5220489"/>
            <a:ext cx="5544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答：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个花瓶一共插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了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枝花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utoUpdateAnimBg="0"/>
      <p:bldP spid="4110" grpId="0" autoUpdateAnimBg="0"/>
      <p:bldP spid="4115" grpId="0" autoUpdateAnimBg="0"/>
      <p:bldP spid="22" grpId="0" animBg="1" autoUpdateAnimBg="0"/>
      <p:bldP spid="23" grpId="0" animBg="1" autoUpdateAnimBg="0"/>
      <p:bldP spid="2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1575430" y="5019898"/>
            <a:ext cx="4436730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/>
              <a:t>相乘的两个数叫做</a:t>
            </a:r>
            <a:r>
              <a:rPr lang="zh-CN" altLang="en-US" sz="3200" b="1" dirty="0">
                <a:solidFill>
                  <a:srgbClr val="FF0000"/>
                </a:solidFill>
              </a:rPr>
              <a:t>因数</a:t>
            </a:r>
            <a:r>
              <a:rPr lang="zh-CN" altLang="en-US" sz="3200" b="1" dirty="0"/>
              <a:t>。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1607195" y="4051350"/>
            <a:ext cx="4436730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/>
              <a:t>乘得的数叫做</a:t>
            </a:r>
            <a:r>
              <a:rPr lang="zh-CN" altLang="en-US" sz="3200" b="1" dirty="0">
                <a:solidFill>
                  <a:srgbClr val="FF0000"/>
                </a:solidFill>
              </a:rPr>
              <a:t>积</a:t>
            </a:r>
            <a:r>
              <a:rPr lang="zh-CN" altLang="en-US" sz="3200" b="1" dirty="0"/>
              <a:t>。</a:t>
            </a: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2987824" y="934034"/>
            <a:ext cx="3657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 dirty="0">
                <a:latin typeface="Times New Roman" panose="02020603050405020304" pitchFamily="18" charset="0"/>
              </a:rPr>
              <a:t> 3  × 4  = 12</a:t>
            </a:r>
            <a:endParaRPr kumimoji="1"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147" name="Line 27"/>
          <p:cNvSpPr>
            <a:spLocks noChangeShapeType="1"/>
          </p:cNvSpPr>
          <p:nvPr/>
        </p:nvSpPr>
        <p:spPr bwMode="auto">
          <a:xfrm>
            <a:off x="3377208" y="1544681"/>
            <a:ext cx="0" cy="457200"/>
          </a:xfrm>
          <a:prstGeom prst="line">
            <a:avLst/>
          </a:prstGeom>
          <a:noFill/>
          <a:ln w="57150">
            <a:solidFill>
              <a:srgbClr val="0066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8" name="Line 28"/>
          <p:cNvSpPr>
            <a:spLocks noChangeShapeType="1"/>
          </p:cNvSpPr>
          <p:nvPr/>
        </p:nvSpPr>
        <p:spPr bwMode="auto">
          <a:xfrm>
            <a:off x="5565502" y="1544681"/>
            <a:ext cx="0" cy="457200"/>
          </a:xfrm>
          <a:prstGeom prst="line">
            <a:avLst/>
          </a:prstGeom>
          <a:noFill/>
          <a:ln w="57150">
            <a:solidFill>
              <a:srgbClr val="0066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9" name="Text Box 29"/>
          <p:cNvSpPr txBox="1">
            <a:spLocks noChangeArrowheads="1"/>
          </p:cNvSpPr>
          <p:nvPr/>
        </p:nvSpPr>
        <p:spPr bwMode="auto">
          <a:xfrm>
            <a:off x="2843808" y="2025693"/>
            <a:ext cx="114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仿宋_GB2312" pitchFamily="49" charset="-122"/>
              </a:rPr>
              <a:t>因数</a:t>
            </a:r>
          </a:p>
        </p:txBody>
      </p:sp>
      <p:sp>
        <p:nvSpPr>
          <p:cNvPr id="5150" name="Rectangle 30"/>
          <p:cNvSpPr>
            <a:spLocks noChangeArrowheads="1"/>
          </p:cNvSpPr>
          <p:nvPr/>
        </p:nvSpPr>
        <p:spPr bwMode="auto">
          <a:xfrm>
            <a:off x="3970040" y="2025693"/>
            <a:ext cx="1000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仿宋_GB2312" pitchFamily="49" charset="-122"/>
              </a:rPr>
              <a:t>因数</a:t>
            </a:r>
          </a:p>
        </p:txBody>
      </p:sp>
      <p:sp>
        <p:nvSpPr>
          <p:cNvPr id="5151" name="Text Box 31"/>
          <p:cNvSpPr txBox="1">
            <a:spLocks noChangeArrowheads="1"/>
          </p:cNvSpPr>
          <p:nvPr/>
        </p:nvSpPr>
        <p:spPr bwMode="auto">
          <a:xfrm>
            <a:off x="5254352" y="2025693"/>
            <a:ext cx="68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仿宋_GB2312" pitchFamily="49" charset="-122"/>
              </a:rPr>
              <a:t>积</a:t>
            </a:r>
          </a:p>
        </p:txBody>
      </p:sp>
      <p:sp>
        <p:nvSpPr>
          <p:cNvPr id="5152" name="Line 32"/>
          <p:cNvSpPr>
            <a:spLocks noChangeShapeType="1"/>
          </p:cNvSpPr>
          <p:nvPr/>
        </p:nvSpPr>
        <p:spPr bwMode="auto">
          <a:xfrm>
            <a:off x="4487565" y="1597068"/>
            <a:ext cx="0" cy="457200"/>
          </a:xfrm>
          <a:prstGeom prst="line">
            <a:avLst/>
          </a:prstGeom>
          <a:noFill/>
          <a:ln w="57150">
            <a:solidFill>
              <a:srgbClr val="0066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Group 10"/>
          <p:cNvGrpSpPr/>
          <p:nvPr/>
        </p:nvGrpSpPr>
        <p:grpSpPr bwMode="auto">
          <a:xfrm>
            <a:off x="1190745" y="2712024"/>
            <a:ext cx="7881246" cy="652463"/>
            <a:chOff x="972" y="3222"/>
            <a:chExt cx="5221" cy="411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auto">
            <a:xfrm>
              <a:off x="1020" y="3249"/>
              <a:ext cx="5173" cy="384"/>
            </a:xfrm>
            <a:prstGeom prst="wedgeRoundRectCallout">
              <a:avLst>
                <a:gd name="adj1" fmla="val -52611"/>
                <a:gd name="adj2" fmla="val -30468"/>
                <a:gd name="adj3" fmla="val 16667"/>
              </a:avLst>
            </a:prstGeom>
            <a:solidFill>
              <a:srgbClr val="FFFF00"/>
            </a:solidFill>
            <a:ln w="9525">
              <a:solidFill>
                <a:srgbClr val="CC99FF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b="1"/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972" y="3222"/>
              <a:ext cx="5150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/>
                <a:t>求几个相同加数的和的简便运算</a:t>
              </a:r>
              <a:r>
                <a:rPr lang="en-US" altLang="zh-CN" sz="3200" b="1" dirty="0"/>
                <a:t>,</a:t>
              </a:r>
              <a:r>
                <a:rPr lang="zh-CN" altLang="en-US" sz="3200" b="1" dirty="0"/>
                <a:t>叫做乘法</a:t>
              </a:r>
              <a:r>
                <a:rPr lang="zh-CN" altLang="en-US" sz="3600" b="1" dirty="0">
                  <a:ea typeface="华文新魏" panose="02010800040101010101" pitchFamily="2" charset="-122"/>
                </a:rPr>
                <a:t>。</a:t>
              </a:r>
            </a:p>
          </p:txBody>
        </p:sp>
      </p:grpSp>
      <p:pic>
        <p:nvPicPr>
          <p:cNvPr id="15" name="Picture 13" descr="台湾卡通矢量图 - 人物篇 - 儿童小孩1 - 儿童向量图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72244"/>
            <a:ext cx="1011384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" grpId="0" animBg="1" autoUpdateAnimBg="0"/>
      <p:bldP spid="5141" grpId="0" animBg="1" autoUpdateAnimBg="0"/>
      <p:bldP spid="5146" grpId="0" autoUpdateAnimBg="0"/>
      <p:bldP spid="5147" grpId="0" animBg="1"/>
      <p:bldP spid="5148" grpId="0" animBg="1"/>
      <p:bldP spid="5149" grpId="0" autoUpdateAnimBg="0"/>
      <p:bldP spid="5150" grpId="0" autoUpdateAnimBg="0"/>
      <p:bldP spid="5151" grpId="0" autoUpdateAnimBg="0"/>
      <p:bldP spid="51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85784" y="2568426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枝花，每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枝插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一瓶，可以插几瓶？</a:t>
            </a:r>
          </a:p>
        </p:txBody>
      </p:sp>
      <p:sp>
        <p:nvSpPr>
          <p:cNvPr id="6162" name="Text Box 18" descr="羊皮纸"/>
          <p:cNvSpPr txBox="1">
            <a:spLocks noChangeArrowheads="1"/>
          </p:cNvSpPr>
          <p:nvPr/>
        </p:nvSpPr>
        <p:spPr bwMode="auto">
          <a:xfrm>
            <a:off x="2492375" y="3720638"/>
            <a:ext cx="57610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答：可以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插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瓶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285720" y="4341376"/>
            <a:ext cx="850112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枝花，平均插到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个花瓶里，每个花瓶插几枝？</a:t>
            </a:r>
          </a:p>
        </p:txBody>
      </p:sp>
      <p:sp>
        <p:nvSpPr>
          <p:cNvPr id="6164" name="Text Box 20" descr="羊皮纸"/>
          <p:cNvSpPr txBox="1">
            <a:spLocks noChangeArrowheads="1"/>
          </p:cNvSpPr>
          <p:nvPr/>
        </p:nvSpPr>
        <p:spPr bwMode="auto">
          <a:xfrm>
            <a:off x="2339975" y="4773176"/>
            <a:ext cx="57610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12÷4</a:t>
            </a:r>
            <a:r>
              <a:rPr lang="zh-CN" altLang="en-US" sz="3600" b="1" dirty="0">
                <a:solidFill>
                  <a:srgbClr val="FF0000"/>
                </a:solidFill>
              </a:rPr>
              <a:t>＝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（枝）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5860" y="574632"/>
            <a:ext cx="4355473" cy="1985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 Box 18" descr="羊皮纸"/>
          <p:cNvSpPr txBox="1">
            <a:spLocks noChangeArrowheads="1"/>
          </p:cNvSpPr>
          <p:nvPr/>
        </p:nvSpPr>
        <p:spPr bwMode="auto">
          <a:xfrm>
            <a:off x="2492375" y="3099551"/>
            <a:ext cx="57610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</a:rPr>
              <a:t>12÷3</a:t>
            </a:r>
            <a:r>
              <a:rPr lang="zh-CN" altLang="en-US" sz="3600" b="1" dirty="0">
                <a:solidFill>
                  <a:srgbClr val="FF0000"/>
                </a:solidFill>
              </a:rPr>
              <a:t>＝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（瓶）</a:t>
            </a:r>
            <a:endParaRPr lang="en-US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14" name="Text Box 18" descr="羊皮纸"/>
          <p:cNvSpPr txBox="1">
            <a:spLocks noChangeArrowheads="1"/>
          </p:cNvSpPr>
          <p:nvPr/>
        </p:nvSpPr>
        <p:spPr bwMode="auto">
          <a:xfrm>
            <a:off x="2492375" y="5446965"/>
            <a:ext cx="57610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答：每个花瓶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插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枝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utoUpdateAnimBg="0"/>
      <p:bldP spid="6162" grpId="0" autoUpdateAnimBg="0"/>
      <p:bldP spid="6163" grpId="0" autoUpdateAnimBg="0"/>
      <p:bldP spid="6164" grpId="0" autoUpdateAnimBg="0"/>
      <p:bldP spid="13" grpId="0" autoUpdateAnimBg="0"/>
      <p:bldP spid="1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34591" y="4209169"/>
            <a:ext cx="7023608" cy="10550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与第（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）题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相比，第（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）、（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）题分别是已知什么？求什么？怎样算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85784" y="2129284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枝花，每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枝插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一瓶，可以插几瓶？</a:t>
            </a:r>
          </a:p>
        </p:txBody>
      </p:sp>
      <p:sp>
        <p:nvSpPr>
          <p:cNvPr id="6162" name="Text Box 18" descr="羊皮纸"/>
          <p:cNvSpPr txBox="1">
            <a:spLocks noChangeArrowheads="1"/>
          </p:cNvSpPr>
          <p:nvPr/>
        </p:nvSpPr>
        <p:spPr bwMode="auto">
          <a:xfrm>
            <a:off x="2339975" y="2705546"/>
            <a:ext cx="57610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12÷3</a:t>
            </a:r>
            <a:r>
              <a:rPr lang="zh-CN" altLang="en-US" sz="3200" b="1" dirty="0">
                <a:solidFill>
                  <a:srgbClr val="FF0000"/>
                </a:solidFill>
              </a:rPr>
              <a:t>＝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（瓶）</a:t>
            </a:r>
            <a:endParaRPr lang="en-US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285752" y="3143870"/>
            <a:ext cx="87154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枝花，平均插到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个花瓶里，每个花瓶插几枝？</a:t>
            </a:r>
          </a:p>
        </p:txBody>
      </p:sp>
      <p:sp>
        <p:nvSpPr>
          <p:cNvPr id="6164" name="Text Box 20" descr="羊皮纸"/>
          <p:cNvSpPr txBox="1">
            <a:spLocks noChangeArrowheads="1"/>
          </p:cNvSpPr>
          <p:nvPr/>
        </p:nvSpPr>
        <p:spPr bwMode="auto">
          <a:xfrm>
            <a:off x="2339975" y="3575670"/>
            <a:ext cx="57610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12÷4</a:t>
            </a:r>
            <a:r>
              <a:rPr lang="zh-CN" altLang="en-US" sz="3200" b="1" dirty="0">
                <a:solidFill>
                  <a:srgbClr val="FF0000"/>
                </a:solidFill>
              </a:rPr>
              <a:t>＝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（枝）</a:t>
            </a:r>
            <a:endParaRPr lang="en-US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434590" y="5278282"/>
            <a:ext cx="6840537" cy="1066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已知两个因数的积与其中一个因数，求另一个因数是多少，用除法计算。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31289" y="857232"/>
            <a:ext cx="888418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）每个花瓶里插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枝花，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个花瓶一共插了多少枝花？</a:t>
            </a:r>
          </a:p>
        </p:txBody>
      </p:sp>
      <p:sp>
        <p:nvSpPr>
          <p:cNvPr id="10" name="Text Box 19" descr="羊皮纸"/>
          <p:cNvSpPr txBox="1">
            <a:spLocks noChangeArrowheads="1"/>
          </p:cNvSpPr>
          <p:nvPr/>
        </p:nvSpPr>
        <p:spPr bwMode="auto">
          <a:xfrm>
            <a:off x="2339975" y="1571612"/>
            <a:ext cx="29527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3×4</a:t>
            </a:r>
            <a:r>
              <a:rPr lang="zh-CN" altLang="en-US" sz="3200" b="1" dirty="0">
                <a:solidFill>
                  <a:srgbClr val="FF0000"/>
                </a:solidFill>
              </a:rPr>
              <a:t>＝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12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（枝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79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79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6176" grpId="0" animBg="1" autoUpdateAnimBg="0"/>
      <p:bldP spid="9" grpId="0" autoUpdateAnimBg="0"/>
      <p:bldP spid="1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053656" y="1503569"/>
            <a:ext cx="551310" cy="4762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30932" y="967508"/>
            <a:ext cx="577418" cy="4762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603216" y="1512605"/>
            <a:ext cx="551310" cy="4762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580492" y="976544"/>
            <a:ext cx="577418" cy="4762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17106" y="1516789"/>
            <a:ext cx="551310" cy="4762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94382" y="980728"/>
            <a:ext cx="577418" cy="4762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739359" y="4558229"/>
            <a:ext cx="5760640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在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除法中已知的积叫做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被除数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341776" y="2359720"/>
            <a:ext cx="8064500" cy="2366962"/>
            <a:chOff x="385" y="987"/>
            <a:chExt cx="4899" cy="1491"/>
          </a:xfrm>
        </p:grpSpPr>
        <p:sp>
          <p:nvSpPr>
            <p:cNvPr id="7183" name="AutoShape 9"/>
            <p:cNvSpPr>
              <a:spLocks noChangeArrowheads="1"/>
            </p:cNvSpPr>
            <p:nvPr/>
          </p:nvSpPr>
          <p:spPr bwMode="auto">
            <a:xfrm>
              <a:off x="1156" y="1480"/>
              <a:ext cx="3992" cy="732"/>
            </a:xfrm>
            <a:prstGeom prst="wedgeRoundRectCallout">
              <a:avLst>
                <a:gd name="adj1" fmla="val -52755"/>
                <a:gd name="adj2" fmla="val -36224"/>
                <a:gd name="adj3" fmla="val 16667"/>
              </a:avLst>
            </a:prstGeom>
            <a:solidFill>
              <a:srgbClr val="FFFF00"/>
            </a:solidFill>
            <a:ln w="9525">
              <a:solidFill>
                <a:srgbClr val="CC99FF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b="1"/>
            </a:p>
          </p:txBody>
        </p:sp>
        <p:sp>
          <p:nvSpPr>
            <p:cNvPr id="7184" name="Text Box 10"/>
            <p:cNvSpPr txBox="1">
              <a:spLocks noChangeArrowheads="1"/>
            </p:cNvSpPr>
            <p:nvPr/>
          </p:nvSpPr>
          <p:spPr bwMode="auto">
            <a:xfrm>
              <a:off x="1234" y="1484"/>
              <a:ext cx="405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FF0000"/>
                  </a:solidFill>
                </a:rPr>
                <a:t>已知两个因数的积与其中一个因数，求另一个因数的运算叫做除法</a:t>
              </a:r>
              <a:r>
                <a:rPr lang="zh-CN" altLang="en-US" sz="3200" b="1" dirty="0">
                  <a:solidFill>
                    <a:srgbClr val="FF0000"/>
                  </a:solidFill>
                  <a:ea typeface="华文新魏" panose="02010800040101010101" pitchFamily="2" charset="-122"/>
                </a:rPr>
                <a:t>。</a:t>
              </a:r>
            </a:p>
          </p:txBody>
        </p:sp>
        <p:pic>
          <p:nvPicPr>
            <p:cNvPr id="7185" name="Picture 11" descr="台湾卡通矢量图 - 人物篇 - 儿童小孩1 - 儿童向量图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987"/>
              <a:ext cx="670" cy="1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565739" y="2286695"/>
            <a:ext cx="1584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3300"/>
                </a:solidFill>
              </a:rPr>
              <a:t>被除数</a:t>
            </a: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3437401" y="2286695"/>
            <a:ext cx="12954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3300"/>
                </a:solidFill>
              </a:rPr>
              <a:t>除数</a:t>
            </a: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4950289" y="2286695"/>
            <a:ext cx="12954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3300"/>
                </a:solidFill>
              </a:rPr>
              <a:t>商</a:t>
            </a:r>
          </a:p>
        </p:txBody>
      </p:sp>
      <p:sp>
        <p:nvSpPr>
          <p:cNvPr id="7176" name="Text Box 16" descr="羊皮纸"/>
          <p:cNvSpPr txBox="1">
            <a:spLocks noChangeArrowheads="1"/>
          </p:cNvSpPr>
          <p:nvPr/>
        </p:nvSpPr>
        <p:spPr bwMode="auto">
          <a:xfrm>
            <a:off x="2142001" y="919857"/>
            <a:ext cx="3510119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/>
              <a:t>12   ÷   3    </a:t>
            </a:r>
            <a:r>
              <a:rPr lang="zh-CN" altLang="en-US" sz="3200" b="1" dirty="0"/>
              <a:t>＝   </a:t>
            </a:r>
            <a:r>
              <a:rPr lang="en-US" altLang="zh-CN" sz="3200" b="1" dirty="0"/>
              <a:t>4</a:t>
            </a:r>
          </a:p>
        </p:txBody>
      </p:sp>
      <p:sp>
        <p:nvSpPr>
          <p:cNvPr id="7177" name="Text Box 17" descr="羊皮纸"/>
          <p:cNvSpPr txBox="1">
            <a:spLocks noChangeArrowheads="1"/>
          </p:cNvSpPr>
          <p:nvPr/>
        </p:nvSpPr>
        <p:spPr bwMode="auto">
          <a:xfrm>
            <a:off x="2142001" y="1494532"/>
            <a:ext cx="365413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/>
              <a:t>12   ÷   4    </a:t>
            </a:r>
            <a:r>
              <a:rPr lang="zh-CN" altLang="en-US" sz="3200" b="1" dirty="0"/>
              <a:t>＝   </a:t>
            </a:r>
            <a:r>
              <a:rPr lang="en-US" altLang="zh-CN" sz="3200" b="1" dirty="0"/>
              <a:t>3</a:t>
            </a:r>
          </a:p>
        </p:txBody>
      </p:sp>
      <p:sp>
        <p:nvSpPr>
          <p:cNvPr id="7187" name="Line 19"/>
          <p:cNvSpPr>
            <a:spLocks noChangeShapeType="1"/>
          </p:cNvSpPr>
          <p:nvPr/>
        </p:nvSpPr>
        <p:spPr bwMode="auto">
          <a:xfrm>
            <a:off x="2457914" y="1999357"/>
            <a:ext cx="0" cy="457200"/>
          </a:xfrm>
          <a:prstGeom prst="line">
            <a:avLst/>
          </a:prstGeom>
          <a:noFill/>
          <a:ln w="57150">
            <a:solidFill>
              <a:srgbClr val="0066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8" name="Line 20"/>
          <p:cNvSpPr>
            <a:spLocks noChangeShapeType="1"/>
          </p:cNvSpPr>
          <p:nvPr/>
        </p:nvSpPr>
        <p:spPr bwMode="auto">
          <a:xfrm>
            <a:off x="5310651" y="2070795"/>
            <a:ext cx="0" cy="457200"/>
          </a:xfrm>
          <a:prstGeom prst="line">
            <a:avLst/>
          </a:prstGeom>
          <a:noFill/>
          <a:ln w="57150">
            <a:solidFill>
              <a:srgbClr val="0066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3869201" y="2070795"/>
            <a:ext cx="0" cy="457200"/>
          </a:xfrm>
          <a:prstGeom prst="line">
            <a:avLst/>
          </a:prstGeom>
          <a:noFill/>
          <a:ln w="57150">
            <a:solidFill>
              <a:srgbClr val="0066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739359" y="5141387"/>
            <a:ext cx="5760640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其中的一个因数叫做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除数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3200" dirty="0"/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739359" y="5724545"/>
            <a:ext cx="5760640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求得的另一个因数叫做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商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dirty="0"/>
          </a:p>
        </p:txBody>
      </p:sp>
      <p:sp>
        <p:nvSpPr>
          <p:cNvPr id="29" name="圆角矩形 28"/>
          <p:cNvSpPr/>
          <p:nvPr/>
        </p:nvSpPr>
        <p:spPr>
          <a:xfrm>
            <a:off x="5796136" y="1187180"/>
            <a:ext cx="2355679" cy="105509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Bookman Old Style" panose="02050604050505020204" pitchFamily="18" charset="0"/>
                <a:ea typeface="楷体_GB2312" pitchFamily="49" charset="-122"/>
              </a:rPr>
              <a:t>除法是乘法的逆运算。</a:t>
            </a:r>
          </a:p>
        </p:txBody>
      </p:sp>
      <p:sp>
        <p:nvSpPr>
          <p:cNvPr id="31" name="Text Box 16" descr="羊皮纸"/>
          <p:cNvSpPr txBox="1">
            <a:spLocks noChangeArrowheads="1"/>
          </p:cNvSpPr>
          <p:nvPr/>
        </p:nvSpPr>
        <p:spPr bwMode="auto">
          <a:xfrm>
            <a:off x="2358025" y="404664"/>
            <a:ext cx="3510119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/>
              <a:t>3   ×   4    </a:t>
            </a:r>
            <a:r>
              <a:rPr lang="zh-CN" altLang="en-US" sz="3200" b="1" dirty="0"/>
              <a:t>＝  </a:t>
            </a:r>
            <a:r>
              <a:rPr lang="en-US" altLang="zh-CN" sz="3200" b="1" dirty="0" smtClean="0"/>
              <a:t>12</a:t>
            </a:r>
            <a:endParaRPr lang="en-US" altLang="zh-CN" sz="32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3" grpId="0" animBg="1"/>
      <p:bldP spid="24" grpId="0" animBg="1"/>
      <p:bldP spid="19" grpId="0" animBg="1"/>
      <p:bldP spid="20" grpId="0" animBg="1"/>
      <p:bldP spid="7173" grpId="0" animBg="1" autoUpdateAnimBg="0"/>
      <p:bldP spid="7180" grpId="0"/>
      <p:bldP spid="7181" grpId="0"/>
      <p:bldP spid="7182" grpId="0"/>
      <p:bldP spid="7187" grpId="0" animBg="1"/>
      <p:bldP spid="7188" grpId="0" animBg="1"/>
      <p:bldP spid="7189" grpId="0" animBg="1"/>
      <p:bldP spid="25" grpId="0" animBg="1" autoUpdateAnimBg="0"/>
      <p:bldP spid="26" grpId="0" animBg="1" autoUpdateAnimBg="0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43608" y="2780928"/>
            <a:ext cx="6697588" cy="1944216"/>
          </a:xfrm>
          <a:prstGeom prst="rect">
            <a:avLst/>
          </a:prstGeom>
          <a:solidFill>
            <a:srgbClr val="FFFF00"/>
          </a:solidFill>
          <a:ln w="57150">
            <a:solidFill>
              <a:srgbClr val="000000"/>
            </a:solidFill>
            <a:prstDash val="dashDot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4400" b="1" dirty="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196" name="Text Box 4" descr="羊皮纸"/>
          <p:cNvSpPr txBox="1">
            <a:spLocks noChangeArrowheads="1"/>
          </p:cNvSpPr>
          <p:nvPr/>
        </p:nvSpPr>
        <p:spPr bwMode="auto">
          <a:xfrm>
            <a:off x="1043236" y="1142652"/>
            <a:ext cx="57610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/>
              <a:t>乘法各部分之间的关系</a:t>
            </a:r>
          </a:p>
        </p:txBody>
      </p:sp>
      <p:sp>
        <p:nvSpPr>
          <p:cNvPr id="3" name="矩形 2"/>
          <p:cNvSpPr/>
          <p:nvPr/>
        </p:nvSpPr>
        <p:spPr>
          <a:xfrm>
            <a:off x="1265605" y="2891694"/>
            <a:ext cx="4568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44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积＝ 因数 </a:t>
            </a:r>
            <a:r>
              <a:rPr kumimoji="1" lang="en-US" altLang="zh-CN" sz="44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× </a:t>
            </a:r>
            <a:r>
              <a:rPr kumimoji="1" lang="zh-CN" altLang="en-US" sz="44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因数</a:t>
            </a:r>
          </a:p>
        </p:txBody>
      </p:sp>
      <p:sp>
        <p:nvSpPr>
          <p:cNvPr id="4" name="矩形 3"/>
          <p:cNvSpPr/>
          <p:nvPr/>
        </p:nvSpPr>
        <p:spPr>
          <a:xfrm>
            <a:off x="1249080" y="3739679"/>
            <a:ext cx="61253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44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因数＝ 积 </a:t>
            </a:r>
            <a:r>
              <a:rPr kumimoji="1" lang="en-US" altLang="zh-CN" sz="44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÷</a:t>
            </a:r>
            <a:r>
              <a:rPr kumimoji="1" lang="zh-CN" altLang="en-US" sz="44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另一个因数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8196" grpId="0" autoUpdateAnimBg="0"/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1519</Words>
  <Application>WPS 演示</Application>
  <PresentationFormat>全屏显示(4:3)</PresentationFormat>
  <Paragraphs>293</Paragraphs>
  <Slides>29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0为什么不能作除数?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人教版数学四年级下第1单元</dc:title>
  <dc:creator>吉林梓翰教育图书有限公司</dc:creator>
  <cp:lastModifiedBy>lenovop</cp:lastModifiedBy>
  <cp:revision>650</cp:revision>
  <dcterms:created xsi:type="dcterms:W3CDTF">2015-11-21T07:20:00Z</dcterms:created>
  <dcterms:modified xsi:type="dcterms:W3CDTF">2021-11-01T03:22:29Z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